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6" r:id="rId3"/>
  </p:sldMasterIdLst>
  <p:notesMasterIdLst>
    <p:notesMasterId r:id="rId6"/>
  </p:notesMasterIdLst>
  <p:handoutMasterIdLst>
    <p:handoutMasterId r:id="rId12"/>
  </p:handoutMasterIdLst>
  <p:sldIdLst>
    <p:sldId id="1373" r:id="rId4"/>
    <p:sldId id="1365" r:id="rId5"/>
    <p:sldId id="1366" r:id="rId7"/>
    <p:sldId id="1367" r:id="rId8"/>
    <p:sldId id="1360" r:id="rId9"/>
    <p:sldId id="1383" r:id="rId10"/>
    <p:sldId id="1381" r:id="rId11"/>
  </p:sldIdLst>
  <p:sldSz cx="24377650" cy="13716000"/>
  <p:notesSz cx="6858000" cy="9144000"/>
  <p:embeddedFontLst>
    <p:embeddedFont>
      <p:font typeface="Montserrat" panose="02000505000000020004"/>
      <p:regular r:id="rId17"/>
    </p:embeddedFont>
    <p:embeddedFont>
      <p:font typeface="微软雅黑" panose="020B0503020204020204" charset="-122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ubb" initials="p" lastIdx="9" clrIdx="0"/>
  <p:cmAuthor id="1" name="林 雨欣" initials="林" lastIdx="1" clrIdx="0"/>
  <p:cmAuthor id="2" name="lipeng" initials="l" lastIdx="1" clrIdx="1"/>
  <p:cmAuthor id="3" name="JY" initials="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97FD5"/>
    <a:srgbClr val="0051A4"/>
    <a:srgbClr val="FEFEFE"/>
    <a:srgbClr val="0B52A4"/>
    <a:srgbClr val="1671C4"/>
    <a:srgbClr val="0176C9"/>
    <a:srgbClr val="353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3" autoAdjust="0"/>
    <p:restoredTop sz="94660"/>
  </p:normalViewPr>
  <p:slideViewPr>
    <p:cSldViewPr showGuides="1">
      <p:cViewPr varScale="1">
        <p:scale>
          <a:sx n="35" d="100"/>
          <a:sy n="35" d="100"/>
        </p:scale>
        <p:origin x="888" y="66"/>
      </p:cViewPr>
      <p:guideLst>
        <p:guide orient="horz" pos="423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</a:fld>
            <a:endParaRPr lang="en-US" sz="1200" b="0" i="0" u="none" strike="noStrike" cap="none">
              <a:solidFill>
                <a:schemeClr val="dk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对象"/>
          <p:cNvSpPr>
            <a:spLocks noGrp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76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对象"/>
          <p:cNvSpPr>
            <a:spLocks noGrp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16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对象"/>
          <p:cNvSpPr>
            <a:spLocks noGrp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123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3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对象"/>
          <p:cNvSpPr>
            <a:spLocks noGrp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对象"/>
          <p:cNvSpPr>
            <a:spLocks noGrp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</p:sp>
      <p:sp>
        <p:nvSpPr>
          <p:cNvPr id="34" name="文本框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文本框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框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文本框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框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675963" y="12712700"/>
            <a:ext cx="5484971" cy="730250"/>
          </a:xfrm>
        </p:spPr>
        <p:txBody>
          <a:bodyPr/>
          <a:lstStyle/>
          <a:p>
            <a:fld id="{F8B3AA34-F300-4EAD-B22D-7727A73D4B1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75097" y="12712700"/>
            <a:ext cx="8227457" cy="73025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7216715" y="12712700"/>
            <a:ext cx="5484971" cy="730250"/>
          </a:xfrm>
        </p:spPr>
        <p:txBody>
          <a:bodyPr/>
          <a:lstStyle/>
          <a:p>
            <a:fld id="{BE4349E9-3B03-4D73-9245-CC375AD01188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4445" y="679450"/>
            <a:ext cx="720725" cy="844550"/>
            <a:chOff x="-7" y="1070"/>
            <a:chExt cx="1135" cy="1330"/>
          </a:xfrm>
        </p:grpSpPr>
        <p:sp>
          <p:nvSpPr>
            <p:cNvPr id="8" name="矩形 7"/>
            <p:cNvSpPr/>
            <p:nvPr/>
          </p:nvSpPr>
          <p:spPr>
            <a:xfrm>
              <a:off x="-7" y="1070"/>
              <a:ext cx="907" cy="1330"/>
            </a:xfrm>
            <a:prstGeom prst="rect">
              <a:avLst/>
            </a:prstGeom>
            <a:solidFill>
              <a:srgbClr val="005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00" y="1070"/>
              <a:ext cx="229" cy="13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>
  <p:cSld name="自定义版式">
    <p:bg>
      <p:bgPr>
        <a:solidFill>
          <a:srgbClr val="1771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文本框"/>
          <p:cNvSpPr>
            <a:spLocks noGrp="1"/>
          </p:cNvSpPr>
          <p:nvPr>
            <p:ph type="sldNum" idx="2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/>
          <a:lstStyle/>
          <a:p>
            <a:fld id="{CAD2D6BD-DE1B-4B5F-8B41-2702339687B9}" type="slidenum">
              <a:rPr lang="en-US" altLang="zh-CN" sz="1400" b="0" i="0" u="none" strike="noStrike" kern="0" cap="none" spc="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1" name="图片" descr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66122" y="496089"/>
            <a:ext cx="2720101" cy="902537"/>
          </a:xfrm>
          <a:prstGeom prst="rect">
            <a:avLst/>
          </a:prstGeom>
          <a:noFill/>
          <a:ln w="12700" cap="flat" cmpd="sng">
            <a:noFill/>
            <a:prstDash val="solid"/>
            <a:miter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hinese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57439" y="912268"/>
            <a:ext cx="21467859" cy="19868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430"/>
              </a:lnSpc>
              <a:spcBef>
                <a:spcPct val="1000"/>
              </a:spcBef>
              <a:buNone/>
              <a:defRPr sz="6395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1186815" indent="0" algn="ctr">
              <a:buNone/>
              <a:defRPr sz="5195"/>
            </a:lvl2pPr>
            <a:lvl3pPr marL="2374900" indent="0" algn="ctr">
              <a:buNone/>
              <a:defRPr sz="4675"/>
            </a:lvl3pPr>
            <a:lvl4pPr marL="3561080" indent="0" algn="ctr">
              <a:buNone/>
              <a:defRPr sz="4155"/>
            </a:lvl4pPr>
            <a:lvl5pPr marL="4747895" indent="0" algn="ctr">
              <a:buNone/>
              <a:defRPr sz="4155"/>
            </a:lvl5pPr>
            <a:lvl6pPr marL="5934710" indent="0" algn="ctr">
              <a:buNone/>
              <a:defRPr sz="4155"/>
            </a:lvl6pPr>
            <a:lvl7pPr marL="7122795" indent="0" algn="ctr">
              <a:buNone/>
              <a:defRPr sz="4155"/>
            </a:lvl7pPr>
            <a:lvl8pPr marL="8309610" indent="0" algn="ctr">
              <a:buNone/>
              <a:defRPr sz="4155"/>
            </a:lvl8pPr>
            <a:lvl9pPr marL="9496425" indent="0" algn="ctr">
              <a:buNone/>
              <a:defRPr sz="4155"/>
            </a:lvl9pPr>
          </a:lstStyle>
          <a:p>
            <a:r>
              <a:rPr lang="zh-CN" altLang="en-US" dirty="0"/>
              <a:t>单击此处添加标题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472895" y="3003978"/>
            <a:ext cx="21453702" cy="9380918"/>
          </a:xfrm>
          <a:prstGeom prst="rect">
            <a:avLst/>
          </a:prstGeom>
        </p:spPr>
        <p:txBody>
          <a:bodyPr lIns="0" tIns="0" rIns="0" bIns="0"/>
          <a:lstStyle>
            <a:lvl1pPr marL="24130" indent="0">
              <a:lnSpc>
                <a:spcPct val="100000"/>
              </a:lnSpc>
              <a:spcBef>
                <a:spcPct val="1000"/>
              </a:spcBef>
              <a:buFontTx/>
              <a:buNone/>
              <a:tabLst>
                <a:tab pos="1208405" algn="ctr"/>
              </a:tabLst>
              <a:defRPr sz="3600"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 pitchFamily="34" charset="0"/>
              </a:defRPr>
            </a:lvl1pPr>
            <a:lvl2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2pPr>
            <a:lvl3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3pPr>
            <a:lvl4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4pPr>
            <a:lvl5pPr marL="1050925" indent="-342900">
              <a:buFont typeface="Arial" panose="020B0604020202020204" pitchFamily="34" charset="0"/>
              <a:buChar char="•"/>
              <a:tabLst>
                <a:tab pos="1208405" algn="ctr"/>
              </a:tabLst>
              <a:defRPr sz="2600" baseline="0"/>
            </a:lvl5pPr>
          </a:lstStyle>
          <a:p>
            <a:pPr lvl="0"/>
            <a:r>
              <a:rPr lang="zh-CN" altLang="en-US" dirty="0"/>
              <a:t>单击此处添加文本</a:t>
            </a:r>
            <a:endParaRPr lang="en-US" dirty="0"/>
          </a:p>
        </p:txBody>
      </p:sp>
      <p:grpSp>
        <p:nvGrpSpPr>
          <p:cNvPr id="4" name="组合 3"/>
          <p:cNvGrpSpPr/>
          <p:nvPr userDrawn="1"/>
        </p:nvGrpSpPr>
        <p:grpSpPr>
          <a:xfrm>
            <a:off x="-4445" y="679450"/>
            <a:ext cx="720725" cy="844550"/>
            <a:chOff x="-7" y="1070"/>
            <a:chExt cx="1135" cy="1330"/>
          </a:xfrm>
        </p:grpSpPr>
        <p:sp>
          <p:nvSpPr>
            <p:cNvPr id="6" name="矩形 5"/>
            <p:cNvSpPr/>
            <p:nvPr/>
          </p:nvSpPr>
          <p:spPr>
            <a:xfrm>
              <a:off x="-7" y="1070"/>
              <a:ext cx="907" cy="1330"/>
            </a:xfrm>
            <a:prstGeom prst="rect">
              <a:avLst/>
            </a:prstGeom>
            <a:solidFill>
              <a:srgbClr val="005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900" y="1070"/>
              <a:ext cx="229" cy="133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1" descr="s-00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2525" y="-23813"/>
            <a:ext cx="13077825" cy="1376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12" descr="LOGO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1920875"/>
            <a:ext cx="4271963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832610" y="5388610"/>
            <a:ext cx="15078710" cy="1497965"/>
          </a:xfrm>
        </p:spPr>
        <p:txBody>
          <a:bodyPr anchor="b">
            <a:normAutofit/>
          </a:bodyPr>
          <a:lstStyle>
            <a:lvl1pPr algn="dist" eaLnBrk="1" fontAlgn="auto" latinLnBrk="0" hangingPunct="1">
              <a:lnSpc>
                <a:spcPct val="100000"/>
              </a:lnSpc>
              <a:defRPr sz="8000">
                <a:solidFill>
                  <a:srgbClr val="0051A4"/>
                </a:solidFill>
                <a:effectLst/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defRPr>
            </a:lvl1pPr>
          </a:lstStyle>
          <a:p>
            <a:br>
              <a:rPr lang="zh-CN" altLang="en-US" dirty="0"/>
            </a:br>
            <a:br>
              <a:rPr lang="zh-CN" altLang="en-US" dirty="0"/>
            </a:br>
            <a:r>
              <a:rPr lang="zh-CN" altLang="en-US" noProof="1"/>
              <a:t>单击此处添加标题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828165" y="4632325"/>
            <a:ext cx="8265795" cy="663575"/>
          </a:xfrm>
        </p:spPr>
        <p:txBody>
          <a:bodyPr>
            <a:normAutofit/>
          </a:bodyPr>
          <a:lstStyle>
            <a:lvl1pPr marL="0" indent="0" algn="dist">
              <a:buNone/>
              <a:defRPr sz="3000">
                <a:solidFill>
                  <a:srgbClr val="0051A4"/>
                </a:solidFill>
                <a:effectLst/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defRPr>
            </a:lvl1pPr>
            <a:lvl2pPr marL="914400" indent="0" algn="ctr">
              <a:buNone/>
              <a:defRPr sz="4000"/>
            </a:lvl2pPr>
            <a:lvl3pPr marL="1828165" indent="0" algn="ctr">
              <a:buNone/>
              <a:defRPr sz="3600"/>
            </a:lvl3pPr>
            <a:lvl4pPr marL="2742565" indent="0" algn="ctr">
              <a:buNone/>
              <a:defRPr sz="3200"/>
            </a:lvl4pPr>
            <a:lvl5pPr marL="3656965" indent="0" algn="ctr">
              <a:buNone/>
              <a:defRPr sz="3200"/>
            </a:lvl5pPr>
            <a:lvl6pPr marL="4570730" indent="0" algn="ctr">
              <a:buNone/>
              <a:defRPr sz="3200"/>
            </a:lvl6pPr>
            <a:lvl7pPr marL="5485130" indent="0" algn="ctr">
              <a:buNone/>
              <a:defRPr sz="3200"/>
            </a:lvl7pPr>
            <a:lvl8pPr marL="6398895" indent="0" algn="ctr">
              <a:buNone/>
              <a:defRPr sz="3200"/>
            </a:lvl8pPr>
            <a:lvl9pPr marL="7313295" indent="0" algn="ctr">
              <a:buNone/>
              <a:defRPr sz="3200"/>
            </a:lvl9pPr>
          </a:lstStyle>
          <a:p>
            <a:r>
              <a:rPr lang="zh-CN" altLang="en-US" noProof="1"/>
              <a:t>单击此处添加副标题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21200304" y="152400"/>
            <a:ext cx="2920239" cy="971550"/>
            <a:chOff x="16697" y="120"/>
            <a:chExt cx="2300" cy="766"/>
          </a:xfrm>
        </p:grpSpPr>
        <p:sp>
          <p:nvSpPr>
            <p:cNvPr id="4" name="矩形 3"/>
            <p:cNvSpPr/>
            <p:nvPr userDrawn="1"/>
          </p:nvSpPr>
          <p:spPr>
            <a:xfrm>
              <a:off x="16697" y="120"/>
              <a:ext cx="2300" cy="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/>
            </a:p>
          </p:txBody>
        </p:sp>
        <p:pic>
          <p:nvPicPr>
            <p:cNvPr id="5" name="图片 4" descr="资源 1@2x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" y="192"/>
              <a:ext cx="2169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675963" y="730250"/>
            <a:ext cx="21025723" cy="19202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5"/>
          <p:cNvSpPr txBox="1">
            <a:spLocks noChangeArrowheads="1"/>
          </p:cNvSpPr>
          <p:nvPr userDrawn="1"/>
        </p:nvSpPr>
        <p:spPr bwMode="auto">
          <a:xfrm>
            <a:off x="8037006" y="4756150"/>
            <a:ext cx="8303637" cy="1322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1687" rIns="431687">
            <a:spAutoFit/>
          </a:bodyPr>
          <a:lstStyle/>
          <a:p>
            <a:pPr algn="dist"/>
            <a:r>
              <a:rPr lang="zh-CN" altLang="en-US" sz="8000">
                <a:solidFill>
                  <a:srgbClr val="0070C0"/>
                </a:solidFill>
                <a:latin typeface="Noto Sans CJK SC" panose="020B0500000000000000" charset="-122"/>
                <a:ea typeface="Noto Sans CJK SC" panose="020B0500000000000000" charset="-122"/>
              </a:rPr>
              <a:t>感谢您的关注</a:t>
            </a:r>
            <a:endParaRPr lang="zh-CN" altLang="en-US" sz="8000">
              <a:solidFill>
                <a:srgbClr val="0070C0"/>
              </a:solidFill>
              <a:latin typeface="Noto Sans CJK SC" panose="020B0500000000000000" charset="-122"/>
              <a:ea typeface="Noto Sans CJK SC" panose="020B0500000000000000" charset="-122"/>
            </a:endParaRPr>
          </a:p>
        </p:txBody>
      </p:sp>
      <p:sp>
        <p:nvSpPr>
          <p:cNvPr id="3" name="圆角矩形 6"/>
          <p:cNvSpPr/>
          <p:nvPr userDrawn="1"/>
        </p:nvSpPr>
        <p:spPr>
          <a:xfrm>
            <a:off x="5180251" y="9363076"/>
            <a:ext cx="14013976" cy="717550"/>
          </a:xfrm>
          <a:prstGeom prst="roundRect">
            <a:avLst>
              <a:gd name="adj" fmla="val 50000"/>
            </a:avLst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687" rIns="431687" anchor="ctr"/>
          <a:lstStyle/>
          <a:p>
            <a:pPr algn="dist" fontAlgn="auto"/>
            <a:r>
              <a:rPr lang="zh-CN" altLang="en-US" sz="2800" noProof="1">
                <a:sym typeface="+mn-ea"/>
              </a:rPr>
              <a:t>因理想而出生，为责任而成长</a:t>
            </a:r>
            <a:endParaRPr lang="zh-CN" altLang="en-US" sz="2800" noProof="1">
              <a:sym typeface="+mn-ea"/>
            </a:endParaRPr>
          </a:p>
        </p:txBody>
      </p:sp>
      <p:sp>
        <p:nvSpPr>
          <p:cNvPr id="4" name="文本框 7"/>
          <p:cNvSpPr txBox="1">
            <a:spLocks noChangeArrowheads="1"/>
          </p:cNvSpPr>
          <p:nvPr userDrawn="1"/>
        </p:nvSpPr>
        <p:spPr bwMode="auto">
          <a:xfrm>
            <a:off x="8386166" y="6089650"/>
            <a:ext cx="7605319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/>
            <a:r>
              <a:rPr lang="en-US" altLang="zh-CN" sz="4000">
                <a:solidFill>
                  <a:srgbClr val="0070C0"/>
                </a:solidFill>
                <a:latin typeface="Noto Sans CJK SC" panose="020B0500000000000000" charset="-122"/>
                <a:ea typeface="Noto Sans CJK SC" panose="020B0500000000000000" charset="-122"/>
              </a:rPr>
              <a:t>THANK YOU</a:t>
            </a:r>
            <a:endParaRPr lang="en-US" altLang="zh-CN" sz="4000">
              <a:solidFill>
                <a:srgbClr val="0070C0"/>
              </a:solidFill>
              <a:latin typeface="Noto Sans CJK SC" panose="020B0500000000000000" charset="-122"/>
              <a:ea typeface="Noto Sans CJK SC" panose="020B0500000000000000" charset="-122"/>
            </a:endParaRPr>
          </a:p>
        </p:txBody>
      </p:sp>
      <p:grpSp>
        <p:nvGrpSpPr>
          <p:cNvPr id="5" name="组合 3"/>
          <p:cNvGrpSpPr/>
          <p:nvPr userDrawn="1"/>
        </p:nvGrpSpPr>
        <p:grpSpPr bwMode="auto">
          <a:xfrm>
            <a:off x="10474771" y="10741026"/>
            <a:ext cx="3669344" cy="1222374"/>
            <a:chOff x="16697" y="120"/>
            <a:chExt cx="2300" cy="766"/>
          </a:xfrm>
        </p:grpSpPr>
        <p:sp>
          <p:nvSpPr>
            <p:cNvPr id="6" name="矩形 5"/>
            <p:cNvSpPr/>
            <p:nvPr userDrawn="1"/>
          </p:nvSpPr>
          <p:spPr>
            <a:xfrm>
              <a:off x="16697" y="120"/>
              <a:ext cx="2302" cy="7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/>
              <a:endParaRPr lang="zh-CN" altLang="en-US" sz="2800" noProof="1"/>
            </a:p>
          </p:txBody>
        </p:sp>
        <p:pic>
          <p:nvPicPr>
            <p:cNvPr id="7" name="图片 2" descr="资源 1@2x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3" y="192"/>
              <a:ext cx="2169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" descr="s-00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12526" y="-23813"/>
            <a:ext cx="13077825" cy="13763626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pic>
        <p:nvPicPr>
          <p:cNvPr id="15" name="图片" descr="LOGO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1975" y="1920875"/>
            <a:ext cx="4271963" cy="121761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</p:pic>
      <p:sp>
        <p:nvSpPr>
          <p:cNvPr id="16" name="文本框"/>
          <p:cNvSpPr>
            <a:spLocks noGrp="1"/>
          </p:cNvSpPr>
          <p:nvPr>
            <p:ph type="ctrTitle" hasCustomPrompt="1"/>
          </p:nvPr>
        </p:nvSpPr>
        <p:spPr>
          <a:xfrm>
            <a:off x="1832610" y="5388610"/>
            <a:ext cx="15078711" cy="149796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b" anchorCtr="0"/>
          <a:lstStyle/>
          <a:p>
            <a:pPr marL="0" indent="0" algn="dist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8000" b="0" i="0" u="none" strike="noStrike" kern="0" cap="none" spc="0" baseline="0">
                <a:solidFill>
                  <a:srgbClr val="0051A4"/>
                </a:solidFill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rPr>
            </a:br>
            <a:br>
              <a:rPr lang="zh-CN" altLang="en-US" sz="8000" b="0" i="0" u="none" strike="noStrike" kern="0" cap="none" spc="0" baseline="0">
                <a:solidFill>
                  <a:srgbClr val="0051A4"/>
                </a:solidFill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rPr>
            </a:br>
            <a:r>
              <a:rPr lang="zh-CN" altLang="en-US" sz="8000" b="0" i="0" u="none" strike="noStrike" kern="0" cap="none" spc="0" baseline="0">
                <a:solidFill>
                  <a:srgbClr val="0051A4"/>
                </a:solidFill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rPr>
              <a:t>单击此处添加标题</a:t>
            </a:r>
            <a:endParaRPr lang="zh-CN" altLang="en-US" sz="8000" b="0" i="0" u="none" strike="noStrike" kern="0" cap="none" spc="0" baseline="0">
              <a:solidFill>
                <a:srgbClr val="0051A4"/>
              </a:solidFill>
              <a:latin typeface="Noto Sans CJK SC" panose="020B0500000000000000" charset="-122"/>
              <a:ea typeface="Noto Sans CJK SC" panose="020B0500000000000000" charset="-122"/>
              <a:cs typeface="DejaVu Sans" panose="020B0603030804020204" charset="0"/>
            </a:endParaRPr>
          </a:p>
        </p:txBody>
      </p:sp>
      <p:sp>
        <p:nvSpPr>
          <p:cNvPr id="17" name="文本框"/>
          <p:cNvSpPr>
            <a:spLocks noGrp="1"/>
          </p:cNvSpPr>
          <p:nvPr>
            <p:ph type="subTitle" idx="1" hasCustomPrompt="1"/>
          </p:nvPr>
        </p:nvSpPr>
        <p:spPr>
          <a:xfrm>
            <a:off x="1828165" y="4632325"/>
            <a:ext cx="8265795" cy="66357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40" tIns="45720" rIns="91440" bIns="45720" anchor="t" anchorCtr="0"/>
          <a:lstStyle/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000" b="0" i="0" u="none" strike="noStrike" kern="0" cap="none" spc="0" baseline="0">
                <a:solidFill>
                  <a:srgbClr val="0051A4"/>
                </a:solidFill>
                <a:latin typeface="Noto Sans CJK SC" panose="020B0500000000000000" charset="-122"/>
                <a:ea typeface="Noto Sans CJK SC" panose="020B0500000000000000" charset="-122"/>
                <a:cs typeface="DejaVu Sans" panose="020B0603030804020204" charset="0"/>
              </a:rPr>
              <a:t>单击此处添加副标题</a:t>
            </a:r>
            <a:endParaRPr lang="zh-CN" altLang="en-US" sz="3000" b="0" i="0" u="none" strike="noStrike" kern="0" cap="none" spc="0" baseline="0">
              <a:solidFill>
                <a:srgbClr val="0051A4"/>
              </a:solidFill>
              <a:latin typeface="Noto Sans CJK SC" panose="020B0500000000000000" charset="-122"/>
              <a:ea typeface="Noto Sans CJK SC" panose="020B0500000000000000" charset="-122"/>
              <a:cs typeface="DejaVu Sans" panose="020B0603030804020204" charset="0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框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4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6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5027930" marR="0" lvl="5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5942330" marR="0" lvl="6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6856730" marR="0" lvl="7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7771130" marR="0" lvl="8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Montserrat" panose="02000505000000020004"/>
              <a:buNone/>
              <a:defRPr sz="6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6" cy="8702676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25" tIns="91425" rIns="91425" bIns="91425" anchor="t" anchorCtr="0"/>
          <a:lstStyle/>
          <a:p>
            <a:pPr marL="0" indent="0" algn="l">
              <a:lnSpc>
                <a:spcPct val="90000"/>
              </a:lnSpc>
              <a:spcBef>
                <a:spcPts val="2000"/>
              </a:spcBef>
            </a:pPr>
            <a:endParaRPr lang="zh-CN" altLang="en-US" sz="4800" b="0" i="0" u="none" strike="noStrike" cap="none">
              <a:solidFill>
                <a:srgbClr val="000000"/>
              </a:solidFill>
              <a:latin typeface="Montserrat" panose="02000505000000020004" charset="0"/>
              <a:ea typeface="Montserrat" panose="02000505000000020004" charset="0"/>
              <a:cs typeface="Montserrat" panose="02000505000000020004" charset="0"/>
              <a:sym typeface="Montserrat" panose="02000505000000020004" charset="0"/>
            </a:endParaRPr>
          </a:p>
        </p:txBody>
      </p:sp>
      <p:sp>
        <p:nvSpPr>
          <p:cNvPr id="3" name="文本框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48" cy="2651123"/>
          </a:xfrm>
          <a:prstGeom prst="rect">
            <a:avLst/>
          </a:prstGeom>
          <a:noFill/>
          <a:ln w="9525" cap="flat" cmpd="sng">
            <a:noFill/>
            <a:prstDash val="solid"/>
            <a:round/>
          </a:ln>
        </p:spPr>
        <p:txBody>
          <a:bodyPr vert="horz" wrap="square" lIns="91425" tIns="91425" rIns="91425" bIns="91425" anchor="ctr" anchorCtr="0"/>
          <a:lstStyle/>
          <a:p>
            <a:pPr marL="0" indent="0" algn="l">
              <a:lnSpc>
                <a:spcPct val="90000"/>
              </a:lnSpc>
              <a:spcBef>
                <a:spcPts val="0"/>
              </a:spcBef>
            </a:pPr>
            <a:endParaRPr lang="zh-CN" altLang="en-US" sz="6000" b="0" i="0" u="none" strike="noStrike" cap="none">
              <a:solidFill>
                <a:srgbClr val="000000"/>
              </a:solidFill>
              <a:latin typeface="Montserrat" panose="02000505000000020004" charset="0"/>
              <a:ea typeface="Montserrat" panose="02000505000000020004" charset="0"/>
              <a:cs typeface="Montserrat" panose="02000505000000020004" charset="0"/>
              <a:sym typeface="Montserrat" panose="020005050000000200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transition spd="med"/>
  <p:hf sldNum="0" hdr="0" ftr="0" dt="0"/>
  <p:txStyles>
    <p:titleStyle>
      <a:lvl1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6pPr>
      <a:lvl7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7pPr>
      <a:lvl8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8pPr>
      <a:lvl9pPr algn="l" defTabSz="914400" fontAlgn="auto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2" Type="http://schemas.openxmlformats.org/officeDocument/2006/relationships/notesSlide" Target="../notesSlides/notesSlide4.xml"/><Relationship Id="rId31" Type="http://schemas.openxmlformats.org/officeDocument/2006/relationships/slideLayout" Target="../slideLayouts/slideLayout1.xml"/><Relationship Id="rId30" Type="http://schemas.openxmlformats.org/officeDocument/2006/relationships/tags" Target="../tags/tag30.xml"/><Relationship Id="rId3" Type="http://schemas.openxmlformats.org/officeDocument/2006/relationships/tags" Target="../tags/tag4.xml"/><Relationship Id="rId29" Type="http://schemas.openxmlformats.org/officeDocument/2006/relationships/image" Target="../media/image14.png"/><Relationship Id="rId28" Type="http://schemas.openxmlformats.org/officeDocument/2006/relationships/tags" Target="../tags/tag29.xml"/><Relationship Id="rId27" Type="http://schemas.openxmlformats.org/officeDocument/2006/relationships/tags" Target="../tags/tag28.xml"/><Relationship Id="rId26" Type="http://schemas.openxmlformats.org/officeDocument/2006/relationships/tags" Target="../tags/tag27.xml"/><Relationship Id="rId25" Type="http://schemas.openxmlformats.org/officeDocument/2006/relationships/tags" Target="../tags/tag26.xml"/><Relationship Id="rId24" Type="http://schemas.openxmlformats.org/officeDocument/2006/relationships/tags" Target="../tags/tag25.xml"/><Relationship Id="rId23" Type="http://schemas.openxmlformats.org/officeDocument/2006/relationships/tags" Target="../tags/tag24.xml"/><Relationship Id="rId22" Type="http://schemas.openxmlformats.org/officeDocument/2006/relationships/tags" Target="../tags/tag23.xml"/><Relationship Id="rId21" Type="http://schemas.openxmlformats.org/officeDocument/2006/relationships/tags" Target="../tags/tag22.xml"/><Relationship Id="rId20" Type="http://schemas.openxmlformats.org/officeDocument/2006/relationships/tags" Target="../tags/tag21.xml"/><Relationship Id="rId2" Type="http://schemas.openxmlformats.org/officeDocument/2006/relationships/tags" Target="../tags/tag3.xml"/><Relationship Id="rId19" Type="http://schemas.openxmlformats.org/officeDocument/2006/relationships/tags" Target="../tags/tag20.xml"/><Relationship Id="rId18" Type="http://schemas.openxmlformats.org/officeDocument/2006/relationships/tags" Target="../tags/tag19.xml"/><Relationship Id="rId17" Type="http://schemas.openxmlformats.org/officeDocument/2006/relationships/tags" Target="../tags/tag18.xml"/><Relationship Id="rId16" Type="http://schemas.openxmlformats.org/officeDocument/2006/relationships/tags" Target="../tags/tag17.xml"/><Relationship Id="rId15" Type="http://schemas.openxmlformats.org/officeDocument/2006/relationships/tags" Target="../tags/tag16.xml"/><Relationship Id="rId14" Type="http://schemas.openxmlformats.org/officeDocument/2006/relationships/tags" Target="../tags/tag15.xml"/><Relationship Id="rId13" Type="http://schemas.openxmlformats.org/officeDocument/2006/relationships/tags" Target="../tags/tag14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9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9.xml"/><Relationship Id="rId2" Type="http://schemas.openxmlformats.org/officeDocument/2006/relationships/image" Target="../media/image18.jpeg"/><Relationship Id="rId1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6633210" y="3437255"/>
            <a:ext cx="12114530" cy="6010910"/>
            <a:chOff x="2880" y="3398"/>
            <a:chExt cx="19078" cy="9466"/>
          </a:xfrm>
        </p:grpSpPr>
        <p:sp>
          <p:nvSpPr>
            <p:cNvPr id="2" name="标题 8"/>
            <p:cNvSpPr>
              <a:spLocks noGrp="1" noChangeArrowheads="1"/>
            </p:cNvSpPr>
            <p:nvPr/>
          </p:nvSpPr>
          <p:spPr bwMode="auto">
            <a:xfrm>
              <a:off x="2880" y="9228"/>
              <a:ext cx="19078" cy="3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normAutofit fontScale="80000"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dist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Montserrat" panose="02000505000000020004"/>
                <a:buNone/>
                <a:defRPr sz="8000" b="0" i="0" u="none" strike="noStrike" cap="none">
                  <a:solidFill>
                    <a:srgbClr val="0051A4"/>
                  </a:solidFill>
                  <a:effectLst/>
                  <a:latin typeface="Noto Sans CJK SC" panose="020B0500000000000000" charset="-122"/>
                  <a:ea typeface="Noto Sans CJK SC" panose="020B0500000000000000" charset="-122"/>
                  <a:cs typeface="DejaVu Sans" panose="020B0603030804020204" charset="0"/>
                  <a:sym typeface="Montserrat" panose="02000505000000020004"/>
                </a:defRPr>
              </a:lvl1pPr>
              <a:lvl2pPr lvl="1" indent="0">
                <a:spcBef>
                  <a:spcPts val="0"/>
                </a:spcBef>
                <a:buNone/>
                <a:defRPr sz="1800"/>
              </a:lvl2pPr>
              <a:lvl3pPr lvl="2" indent="0">
                <a:spcBef>
                  <a:spcPts val="0"/>
                </a:spcBef>
                <a:buNone/>
                <a:defRPr sz="1800"/>
              </a:lvl3pPr>
              <a:lvl4pPr lvl="3" indent="0">
                <a:spcBef>
                  <a:spcPts val="0"/>
                </a:spcBef>
                <a:buNone/>
                <a:defRPr sz="1800"/>
              </a:lvl4pPr>
              <a:lvl5pPr lvl="4" indent="0">
                <a:spcBef>
                  <a:spcPts val="0"/>
                </a:spcBef>
                <a:buNone/>
                <a:defRPr sz="1800"/>
              </a:lvl5pPr>
              <a:lvl6pPr lvl="5" indent="0">
                <a:spcBef>
                  <a:spcPts val="0"/>
                </a:spcBef>
                <a:buNone/>
                <a:defRPr sz="1800"/>
              </a:lvl6pPr>
              <a:lvl7pPr lvl="6" indent="0">
                <a:spcBef>
                  <a:spcPts val="0"/>
                </a:spcBef>
                <a:buNone/>
                <a:defRPr sz="1800"/>
              </a:lvl7pPr>
              <a:lvl8pPr lvl="7" indent="0">
                <a:spcBef>
                  <a:spcPts val="0"/>
                </a:spcBef>
                <a:buNone/>
                <a:defRPr sz="1800"/>
              </a:lvl8pPr>
              <a:lvl9pPr lvl="8" indent="0">
                <a:spcBef>
                  <a:spcPts val="0"/>
                </a:spcBef>
                <a:buNone/>
                <a:defRPr sz="1800"/>
              </a:lvl9pPr>
            </a:lstStyle>
            <a:p>
              <a:pPr algn="ctr" fontAlgn="base">
                <a:lnSpc>
                  <a:spcPct val="150000"/>
                </a:lnSpc>
              </a:pPr>
              <a:r>
                <a:rPr lang="zh-CN" altLang="en-US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统信</a:t>
              </a:r>
              <a:r>
                <a:rPr lang="en-US" altLang="zh-CN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UOS &amp; </a:t>
              </a:r>
              <a:r>
                <a:rPr lang="zh-CN" altLang="zh-CN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拓尔思</a:t>
              </a:r>
              <a:r>
                <a:rPr lang="zh-CN" altLang="en-US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公司</a:t>
              </a:r>
              <a:br>
                <a:rPr lang="en-US" altLang="zh-CN" sz="6665" b="1" dirty="0" smtClean="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</a:br>
              <a:r>
                <a:rPr lang="zh-CN" altLang="en-US" sz="4445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政府集约化门户</a:t>
              </a:r>
              <a:r>
                <a:rPr lang="zh-CN" altLang="en-US" sz="4445" b="1" dirty="0" smtClean="0">
                  <a:latin typeface="宋体" panose="02010600030101010101" pitchFamily="2" charset="-122"/>
                  <a:ea typeface="宋体" panose="02010600030101010101" pitchFamily="2" charset="-122"/>
                </a:rPr>
                <a:t>联合解决方案</a:t>
              </a:r>
              <a:endParaRPr lang="zh-CN" altLang="en-US" sz="4445" b="1" dirty="0" smtClean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627" name="副标题 6"/>
            <p:cNvSpPr>
              <a:spLocks noGrp="1" noChangeArrowheads="1"/>
            </p:cNvSpPr>
            <p:nvPr/>
          </p:nvSpPr>
          <p:spPr bwMode="auto">
            <a:xfrm>
              <a:off x="5911" y="6330"/>
              <a:ext cx="13015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0" marR="0" lvl="0" indent="0" algn="dist" rtl="0">
                <a:lnSpc>
                  <a:spcPct val="90000"/>
                </a:lnSpc>
                <a:spcBef>
                  <a:spcPts val="2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000" b="0" i="0" u="none" strike="noStrike" cap="none">
                  <a:solidFill>
                    <a:srgbClr val="0051A4"/>
                  </a:solidFill>
                  <a:effectLst/>
                  <a:latin typeface="Noto Sans CJK SC" panose="020B0500000000000000" charset="-122"/>
                  <a:ea typeface="Noto Sans CJK SC" panose="020B0500000000000000" charset="-122"/>
                  <a:cs typeface="DejaVu Sans" panose="020B0603030804020204" charset="0"/>
                  <a:sym typeface="Montserrat" panose="02000505000000020004"/>
                </a:defRPr>
              </a:lvl1pPr>
              <a:lvl2pPr marL="914400" marR="0" lvl="1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40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2pPr>
              <a:lvl3pPr marL="1828165" marR="0" lvl="2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6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3pPr>
              <a:lvl4pPr marL="2742565" marR="0" lvl="3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4pPr>
              <a:lvl5pPr marL="3656965" marR="0" lvl="4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Montserrat" panose="02000505000000020004"/>
                  <a:ea typeface="Montserrat" panose="02000505000000020004"/>
                  <a:cs typeface="Montserrat" panose="02000505000000020004"/>
                  <a:sym typeface="Montserrat" panose="02000505000000020004"/>
                </a:defRPr>
              </a:lvl5pPr>
              <a:lvl6pPr marL="4570730" marR="0" lvl="5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6pPr>
              <a:lvl7pPr marL="5485130" marR="0" lvl="6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7pPr>
              <a:lvl8pPr marL="6398895" marR="0" lvl="7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8pPr>
              <a:lvl9pPr marL="7313295" marR="0" lvl="8" indent="0" algn="ctr" rtl="0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Arial" panose="020B0604020202020204"/>
                <a:buNone/>
                <a:defRPr sz="3200" b="0" i="0" u="none" strike="noStrike" cap="none">
                  <a:solidFill>
                    <a:schemeClr val="dk1"/>
                  </a:solidFill>
                  <a:latin typeface="Lato" panose="020F0502020204030203"/>
                  <a:ea typeface="Lato" panose="020F0502020204030203"/>
                  <a:cs typeface="Lato" panose="020F0502020204030203"/>
                  <a:sym typeface="Lato" panose="020F0502020204030203"/>
                </a:defRPr>
              </a:lvl9pPr>
            </a:lstStyle>
            <a:p>
              <a:pPr algn="ctr"/>
              <a:r>
                <a:rPr lang="zh-CN" altLang="en-US" smtClean="0"/>
                <a:t>打造操作系统创新生态</a:t>
              </a:r>
              <a:endParaRPr lang="zh-CN" altLang="en-US" smtClean="0"/>
            </a:p>
          </p:txBody>
        </p:sp>
        <p:pic>
          <p:nvPicPr>
            <p:cNvPr id="26630" name="图片 1" descr="LOGO-1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5" y="3398"/>
              <a:ext cx="6728" cy="1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一、方案概述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27885" y="2269490"/>
            <a:ext cx="21372830" cy="8703310"/>
            <a:chOff x="3351" y="3574"/>
            <a:chExt cx="33658" cy="13706"/>
          </a:xfrm>
        </p:grpSpPr>
        <p:grpSp>
          <p:nvGrpSpPr>
            <p:cNvPr id="3" name="组合 2"/>
            <p:cNvGrpSpPr/>
            <p:nvPr/>
          </p:nvGrpSpPr>
          <p:grpSpPr>
            <a:xfrm>
              <a:off x="3351" y="3574"/>
              <a:ext cx="33658" cy="9907"/>
              <a:chOff x="3031" y="4675"/>
              <a:chExt cx="33658" cy="1149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3031" y="4675"/>
                <a:ext cx="33111" cy="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571500" indent="-57150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"/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政府集约化智能门户平台——TRS海云，全面满足国办发【2017】47号文《政府网站发展指引》和国办函 【2016】108号“互联网+政务服务”技术体系的相关要求</a:t>
                </a: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marL="571500" indent="-57150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  <a:buChar char=""/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涵盖全媒体采编、问政互动、智能检索、智能咨询、绩效考核、运营中心、管理中心、微服务中心等八大核心功能模块。</a:t>
                </a: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marL="0" indent="0" algn="l">
                  <a:lnSpc>
                    <a:spcPct val="150000"/>
                  </a:lnSpc>
                  <a:buClrTx/>
                  <a:buSzTx/>
                  <a:buFont typeface="Wingdings" panose="05000000000000000000" charset="0"/>
                </a:pP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</p:txBody>
          </p:sp>
          <p:sp>
            <p:nvSpPr>
              <p:cNvPr id="100" name="文本框 99"/>
              <p:cNvSpPr txBox="1"/>
              <p:nvPr/>
            </p:nvSpPr>
            <p:spPr>
              <a:xfrm>
                <a:off x="22996" y="5200"/>
                <a:ext cx="13693" cy="6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marL="457200" indent="-4572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zh-CN" altLang="en-US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产品已完全适配</a:t>
                </a:r>
                <a:r>
                  <a:rPr lang="en-US" altLang="zh-CN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UOS</a:t>
                </a:r>
                <a:r>
                  <a:rPr lang="zh-CN" altLang="en-US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操作系统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方正楷体_GBK" panose="02000000000000000000" charset="-122"/>
                  <a:ea typeface="方正楷体_GBK" panose="02000000000000000000" charset="-122"/>
                  <a:cs typeface="DejaVu Sans" panose="020B0603030804020204" charset="0"/>
                </a:endParaRPr>
              </a:p>
              <a:p>
                <a:pPr marL="457200" indent="-4572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zh-CN" altLang="en-US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适配国产芯片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方正楷体_GBK" panose="02000000000000000000" charset="-122"/>
                  <a:ea typeface="方正楷体_GBK" panose="02000000000000000000" charset="-122"/>
                  <a:cs typeface="DejaVu Sans" panose="020B0603030804020204" charset="0"/>
                </a:endParaRPr>
              </a:p>
              <a:p>
                <a:pPr marL="457200" indent="-4572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zh-CN" altLang="en-US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适配国产数据库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方正楷体_GBK" panose="02000000000000000000" charset="-122"/>
                  <a:ea typeface="方正楷体_GBK" panose="02000000000000000000" charset="-122"/>
                  <a:cs typeface="DejaVu Sans" panose="020B0603030804020204" charset="0"/>
                </a:endParaRPr>
              </a:p>
              <a:p>
                <a:pPr marL="457200" indent="-457200" algn="l">
                  <a:lnSpc>
                    <a:spcPct val="150000"/>
                  </a:lnSpc>
                  <a:buClrTx/>
                  <a:buSzTx/>
                  <a:buFont typeface="Wingdings" panose="05000000000000000000" pitchFamily="2" charset="2"/>
                  <a:buChar char="ü"/>
                </a:pPr>
                <a:r>
                  <a:rPr lang="zh-CN" altLang="en-US" sz="3600" dirty="0">
                    <a:solidFill>
                      <a:schemeClr val="bg2">
                        <a:lumMod val="25000"/>
                      </a:schemeClr>
                    </a:solidFill>
                    <a:latin typeface="方正楷体_GBK" panose="02000000000000000000" charset="-122"/>
                    <a:ea typeface="方正楷体_GBK" panose="02000000000000000000" charset="-122"/>
                    <a:cs typeface="DejaVu Sans" panose="020B0603030804020204" charset="0"/>
                  </a:rPr>
                  <a:t>适配国产浏览器</a:t>
                </a:r>
                <a:endParaRPr lang="zh-CN" altLang="en-US" sz="3600" dirty="0">
                  <a:solidFill>
                    <a:schemeClr val="bg2">
                      <a:lumMod val="25000"/>
                    </a:schemeClr>
                  </a:solidFill>
                  <a:latin typeface="方正楷体_GBK" panose="02000000000000000000" charset="-122"/>
                  <a:ea typeface="方正楷体_GBK" panose="02000000000000000000" charset="-122"/>
                  <a:cs typeface="DejaVu Sans" panose="020B0603030804020204" charset="0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64" y="7228"/>
              <a:ext cx="19337" cy="1005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二、整体架构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846830" y="1234440"/>
            <a:ext cx="16796385" cy="1182243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三、核心功能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757045" y="2484120"/>
            <a:ext cx="21239480" cy="11229975"/>
            <a:chOff x="2767" y="3912"/>
            <a:chExt cx="33448" cy="17685"/>
          </a:xfrm>
        </p:grpSpPr>
        <p:grpSp>
          <p:nvGrpSpPr>
            <p:cNvPr id="16" name="组合 15"/>
            <p:cNvGrpSpPr/>
            <p:nvPr/>
          </p:nvGrpSpPr>
          <p:grpSpPr>
            <a:xfrm>
              <a:off x="2767" y="3987"/>
              <a:ext cx="18032" cy="11281"/>
              <a:chOff x="2781" y="5071"/>
              <a:chExt cx="18032" cy="10386"/>
            </a:xfrm>
          </p:grpSpPr>
          <p:sp>
            <p:nvSpPr>
              <p:cNvPr id="8" name="文本框 7"/>
              <p:cNvSpPr txBox="1"/>
              <p:nvPr/>
            </p:nvSpPr>
            <p:spPr>
              <a:xfrm>
                <a:off x="2781" y="5071"/>
                <a:ext cx="6037" cy="9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54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全媒体采编</a:t>
                </a:r>
                <a:endPara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algn="l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54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问政互动</a:t>
                </a:r>
                <a:endPara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algn="l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54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智能检索</a:t>
                </a:r>
                <a:endPara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algn="l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altLang="zh-CN" sz="54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</a:rPr>
                  <a:t>智能咨询</a:t>
                </a:r>
                <a:endPara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 algn="l"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endPara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531" y="14388"/>
                <a:ext cx="16282" cy="1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eaLnBrk="1" fontAlgn="auto" latinLnBrk="0" hangingPunct="1">
                  <a:lnSpc>
                    <a:spcPct val="150000"/>
                  </a:lnSpc>
                  <a:spcAft>
                    <a:spcPts val="600"/>
                  </a:spcAft>
                </a:pPr>
                <a:endParaRPr lang="zh-CN" altLang="en-US" sz="2800" dirty="0">
                  <a:solidFill>
                    <a:schemeClr val="bg2">
                      <a:lumMod val="25000"/>
                    </a:schemeClr>
                  </a:solidFill>
                  <a:latin typeface="方正楷体_GBK" panose="02000000000000000000" charset="-122"/>
                  <a:ea typeface="方正楷体_GBK" panose="02000000000000000000" charset="-122"/>
                  <a:cs typeface="DejaVu Sans" panose="020B0603030804020204" charset="0"/>
                </a:endParaRPr>
              </a:p>
            </p:txBody>
          </p:sp>
        </p:grp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479" y="3912"/>
              <a:ext cx="18736" cy="991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3" name="文本框 2"/>
            <p:cNvSpPr txBox="1"/>
            <p:nvPr/>
          </p:nvSpPr>
          <p:spPr>
            <a:xfrm>
              <a:off x="9972" y="3987"/>
              <a:ext cx="6196" cy="8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rPr>
                <a:t>绩效考核</a:t>
              </a:r>
              <a:endParaRPr lang="en-US" altLang="zh-CN" sz="54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rPr>
                <a:t>运营中心</a:t>
              </a:r>
              <a:endParaRPr lang="en-US" altLang="zh-CN" sz="54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rPr>
                <a:t>管理中心</a:t>
              </a:r>
              <a:endParaRPr lang="en-US" altLang="zh-CN" sz="54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en-US" altLang="zh-CN" sz="54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rPr>
                <a:t>微服务中心</a:t>
              </a:r>
              <a:endParaRPr lang="en-US" altLang="zh-CN" sz="54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229" y="15977"/>
              <a:ext cx="31931" cy="56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endParaRPr lang="zh-CN" altLang="zh-CN" sz="48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r>
                <a:rPr lang="zh-CN" altLang="zh-CN" sz="4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rPr>
                <a:t>高效                易用                    敏捷                    开放                  安全</a:t>
              </a:r>
              <a:endParaRPr lang="en-US" altLang="zh-CN" sz="48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  <a:p>
              <a:pPr algn="l" eaLnBrk="1" fontAlgn="auto" latinLnBrk="0" hangingPunct="1">
                <a:lnSpc>
                  <a:spcPct val="150000"/>
                </a:lnSpc>
                <a:spcAft>
                  <a:spcPts val="600"/>
                </a:spcAft>
              </a:pPr>
              <a:endParaRPr lang="en-US" altLang="zh-CN" sz="4800" dirty="0">
                <a:solidFill>
                  <a:srgbClr val="2F5597"/>
                </a:solidFill>
                <a:latin typeface="方正楷体_GBK" panose="02000000000000000000" charset="-122"/>
                <a:ea typeface="方正楷体_GBK" panose="02000000000000000000" charset="-122"/>
              </a:endParaRPr>
            </a:p>
          </p:txBody>
        </p:sp>
        <p:pic>
          <p:nvPicPr>
            <p:cNvPr id="7" name="图片 6" descr="hy_cpys_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13" y="15267"/>
              <a:ext cx="1975" cy="1975"/>
            </a:xfrm>
            <a:prstGeom prst="rect">
              <a:avLst/>
            </a:prstGeom>
          </p:spPr>
        </p:pic>
        <p:pic>
          <p:nvPicPr>
            <p:cNvPr id="9" name="图片 8" descr="hy_cpys_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48" y="15267"/>
              <a:ext cx="2187" cy="2136"/>
            </a:xfrm>
            <a:prstGeom prst="rect">
              <a:avLst/>
            </a:prstGeom>
          </p:spPr>
        </p:pic>
        <p:pic>
          <p:nvPicPr>
            <p:cNvPr id="10" name="图片 9" descr="hy_cpys_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105" y="15117"/>
              <a:ext cx="2351" cy="2351"/>
            </a:xfrm>
            <a:prstGeom prst="rect">
              <a:avLst/>
            </a:prstGeom>
          </p:spPr>
        </p:pic>
        <p:pic>
          <p:nvPicPr>
            <p:cNvPr id="11" name="图片 10" descr="hy_cpys_4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041" y="15267"/>
              <a:ext cx="2615" cy="2685"/>
            </a:xfrm>
            <a:prstGeom prst="rect">
              <a:avLst/>
            </a:prstGeom>
          </p:spPr>
        </p:pic>
        <p:pic>
          <p:nvPicPr>
            <p:cNvPr id="12" name="图片 11" descr="hy_cpys_5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021" y="15267"/>
              <a:ext cx="2035" cy="235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四、方案优势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7372330" y="1497330"/>
            <a:ext cx="5105400" cy="6852285"/>
            <a:chOff x="27271" y="2263"/>
            <a:chExt cx="8040" cy="10791"/>
          </a:xfrm>
        </p:grpSpPr>
        <p:sp>
          <p:nvSpPr>
            <p:cNvPr id="8" name="îslíḍe"/>
            <p:cNvSpPr/>
            <p:nvPr/>
          </p:nvSpPr>
          <p:spPr>
            <a:xfrm>
              <a:off x="27271" y="2263"/>
              <a:ext cx="8040" cy="10791"/>
            </a:xfrm>
            <a:prstGeom prst="roundRect">
              <a:avLst>
                <a:gd name="adj" fmla="val 7152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32" tIns="91416" rIns="182832" bIns="91416" rtlCol="0" anchor="ctr">
              <a:norm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ru-RU" sz="3600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8240" y="4970"/>
              <a:ext cx="6310" cy="4960"/>
              <a:chOff x="6419663" y="3627198"/>
              <a:chExt cx="2004078" cy="1575354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6430263" y="4069668"/>
                <a:ext cx="1993478" cy="36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1. </a:t>
                </a:r>
                <a:r>
                  <a:rPr lang="zh-CN" altLang="zh-CN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政务资源融通难</a:t>
                </a:r>
                <a:endParaRPr lang="zh-CN" altLang="zh-CN" sz="2800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6561395" y="3627198"/>
                <a:ext cx="1791721" cy="322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4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6427602" y="4437130"/>
                <a:ext cx="1993478" cy="36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2. </a:t>
                </a:r>
                <a:r>
                  <a:rPr lang="zh-CN" altLang="zh-CN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考核制度不健全</a:t>
                </a:r>
                <a:endParaRPr lang="zh-CN" altLang="zh-CN" sz="2800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07" name="矩形 106"/>
              <p:cNvSpPr/>
              <p:nvPr/>
            </p:nvSpPr>
            <p:spPr>
              <a:xfrm>
                <a:off x="6419663" y="4833824"/>
                <a:ext cx="1993478" cy="368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3. </a:t>
                </a:r>
                <a:r>
                  <a:rPr lang="zh-CN" altLang="en-US" sz="2800" dirty="0">
                    <a:solidFill>
                      <a:srgbClr val="2F5597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业务协同能力不同步</a:t>
                </a:r>
                <a:endParaRPr lang="zh-CN" altLang="en-US" sz="2800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2367915" y="1850390"/>
            <a:ext cx="19549745" cy="10446385"/>
            <a:chOff x="3729" y="2914"/>
            <a:chExt cx="30787" cy="16451"/>
          </a:xfrm>
        </p:grpSpPr>
        <p:grpSp>
          <p:nvGrpSpPr>
            <p:cNvPr id="13" name="iṧḷíḍê"/>
            <p:cNvGrpSpPr/>
            <p:nvPr/>
          </p:nvGrpSpPr>
          <p:grpSpPr>
            <a:xfrm>
              <a:off x="26972" y="15210"/>
              <a:ext cx="5068" cy="4079"/>
              <a:chOff x="7258518" y="1916832"/>
              <a:chExt cx="3670966" cy="3395589"/>
            </a:xfrm>
          </p:grpSpPr>
          <p:sp>
            <p:nvSpPr>
              <p:cNvPr id="15" name="ïśḻíḓê"/>
              <p:cNvSpPr/>
              <p:nvPr/>
            </p:nvSpPr>
            <p:spPr bwMode="auto">
              <a:xfrm>
                <a:off x="7377473" y="2399193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7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9" y="0"/>
                      <a:pt x="1127" y="0"/>
                    </a:cubicBezTo>
                    <a:cubicBezTo>
                      <a:pt x="1575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16" name="íşḷïdê"/>
              <p:cNvSpPr/>
              <p:nvPr/>
            </p:nvSpPr>
            <p:spPr bwMode="auto">
              <a:xfrm>
                <a:off x="7340904" y="2353674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19" name="íslíḋê"/>
              <p:cNvSpPr/>
              <p:nvPr/>
            </p:nvSpPr>
            <p:spPr bwMode="auto">
              <a:xfrm>
                <a:off x="7294584" y="2295962"/>
                <a:ext cx="3552011" cy="2913228"/>
              </a:xfrm>
              <a:custGeom>
                <a:avLst/>
                <a:gdLst>
                  <a:gd name="T0" fmla="*/ 1735 w 1847"/>
                  <a:gd name="T1" fmla="*/ 757 h 1514"/>
                  <a:gd name="T2" fmla="*/ 721 w 1847"/>
                  <a:gd name="T3" fmla="*/ 1514 h 1514"/>
                  <a:gd name="T4" fmla="*/ 112 w 1847"/>
                  <a:gd name="T5" fmla="*/ 757 h 1514"/>
                  <a:gd name="T6" fmla="*/ 1126 w 1847"/>
                  <a:gd name="T7" fmla="*/ 0 h 1514"/>
                  <a:gd name="T8" fmla="*/ 1735 w 1847"/>
                  <a:gd name="T9" fmla="*/ 757 h 1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47" h="1514">
                    <a:moveTo>
                      <a:pt x="1735" y="757"/>
                    </a:moveTo>
                    <a:cubicBezTo>
                      <a:pt x="1623" y="1175"/>
                      <a:pt x="1169" y="1514"/>
                      <a:pt x="721" y="1514"/>
                    </a:cubicBezTo>
                    <a:cubicBezTo>
                      <a:pt x="273" y="1514"/>
                      <a:pt x="0" y="1175"/>
                      <a:pt x="112" y="757"/>
                    </a:cubicBezTo>
                    <a:cubicBezTo>
                      <a:pt x="224" y="339"/>
                      <a:pt x="678" y="0"/>
                      <a:pt x="1126" y="0"/>
                    </a:cubicBezTo>
                    <a:cubicBezTo>
                      <a:pt x="1574" y="0"/>
                      <a:pt x="1847" y="339"/>
                      <a:pt x="1735" y="757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0" name="îšľíḍê"/>
              <p:cNvSpPr/>
              <p:nvPr/>
            </p:nvSpPr>
            <p:spPr bwMode="auto">
              <a:xfrm>
                <a:off x="7631013" y="2572328"/>
                <a:ext cx="2879153" cy="2361308"/>
              </a:xfrm>
              <a:custGeom>
                <a:avLst/>
                <a:gdLst>
                  <a:gd name="T0" fmla="*/ 1406 w 1497"/>
                  <a:gd name="T1" fmla="*/ 613 h 1227"/>
                  <a:gd name="T2" fmla="*/ 584 w 1497"/>
                  <a:gd name="T3" fmla="*/ 1227 h 1227"/>
                  <a:gd name="T4" fmla="*/ 91 w 1497"/>
                  <a:gd name="T5" fmla="*/ 613 h 1227"/>
                  <a:gd name="T6" fmla="*/ 913 w 1497"/>
                  <a:gd name="T7" fmla="*/ 0 h 1227"/>
                  <a:gd name="T8" fmla="*/ 1406 w 1497"/>
                  <a:gd name="T9" fmla="*/ 613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7" h="1227">
                    <a:moveTo>
                      <a:pt x="1406" y="613"/>
                    </a:moveTo>
                    <a:cubicBezTo>
                      <a:pt x="1315" y="952"/>
                      <a:pt x="947" y="1227"/>
                      <a:pt x="584" y="1227"/>
                    </a:cubicBezTo>
                    <a:cubicBezTo>
                      <a:pt x="221" y="1227"/>
                      <a:pt x="0" y="952"/>
                      <a:pt x="91" y="613"/>
                    </a:cubicBezTo>
                    <a:cubicBezTo>
                      <a:pt x="182" y="274"/>
                      <a:pt x="550" y="0"/>
                      <a:pt x="913" y="0"/>
                    </a:cubicBezTo>
                    <a:cubicBezTo>
                      <a:pt x="1276" y="0"/>
                      <a:pt x="1497" y="274"/>
                      <a:pt x="1406" y="613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2" name="ïṧḷiḓê"/>
              <p:cNvSpPr/>
              <p:nvPr/>
            </p:nvSpPr>
            <p:spPr bwMode="auto">
              <a:xfrm>
                <a:off x="7819544" y="2726769"/>
                <a:ext cx="2502092" cy="2050802"/>
              </a:xfrm>
              <a:custGeom>
                <a:avLst/>
                <a:gdLst>
                  <a:gd name="T0" fmla="*/ 1222 w 1301"/>
                  <a:gd name="T1" fmla="*/ 533 h 1066"/>
                  <a:gd name="T2" fmla="*/ 508 w 1301"/>
                  <a:gd name="T3" fmla="*/ 1066 h 1066"/>
                  <a:gd name="T4" fmla="*/ 79 w 1301"/>
                  <a:gd name="T5" fmla="*/ 533 h 1066"/>
                  <a:gd name="T6" fmla="*/ 793 w 1301"/>
                  <a:gd name="T7" fmla="*/ 0 h 1066"/>
                  <a:gd name="T8" fmla="*/ 1222 w 1301"/>
                  <a:gd name="T9" fmla="*/ 533 h 10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1" h="1066">
                    <a:moveTo>
                      <a:pt x="1222" y="533"/>
                    </a:moveTo>
                    <a:cubicBezTo>
                      <a:pt x="1143" y="828"/>
                      <a:pt x="823" y="1066"/>
                      <a:pt x="508" y="1066"/>
                    </a:cubicBezTo>
                    <a:cubicBezTo>
                      <a:pt x="192" y="1066"/>
                      <a:pt x="0" y="828"/>
                      <a:pt x="79" y="533"/>
                    </a:cubicBezTo>
                    <a:cubicBezTo>
                      <a:pt x="158" y="239"/>
                      <a:pt x="478" y="0"/>
                      <a:pt x="793" y="0"/>
                    </a:cubicBezTo>
                    <a:cubicBezTo>
                      <a:pt x="1109" y="0"/>
                      <a:pt x="1301" y="239"/>
                      <a:pt x="1222" y="53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3" name="ïṡlïďé"/>
              <p:cNvSpPr/>
              <p:nvPr/>
            </p:nvSpPr>
            <p:spPr bwMode="auto">
              <a:xfrm>
                <a:off x="8078773" y="2936482"/>
                <a:ext cx="1982820" cy="1631375"/>
              </a:xfrm>
              <a:custGeom>
                <a:avLst/>
                <a:gdLst>
                  <a:gd name="T0" fmla="*/ 968 w 1031"/>
                  <a:gd name="T1" fmla="*/ 424 h 848"/>
                  <a:gd name="T2" fmla="*/ 402 w 1031"/>
                  <a:gd name="T3" fmla="*/ 848 h 848"/>
                  <a:gd name="T4" fmla="*/ 63 w 1031"/>
                  <a:gd name="T5" fmla="*/ 424 h 848"/>
                  <a:gd name="T6" fmla="*/ 629 w 1031"/>
                  <a:gd name="T7" fmla="*/ 0 h 848"/>
                  <a:gd name="T8" fmla="*/ 968 w 1031"/>
                  <a:gd name="T9" fmla="*/ 424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1" h="848">
                    <a:moveTo>
                      <a:pt x="968" y="424"/>
                    </a:moveTo>
                    <a:cubicBezTo>
                      <a:pt x="905" y="658"/>
                      <a:pt x="652" y="848"/>
                      <a:pt x="402" y="848"/>
                    </a:cubicBezTo>
                    <a:cubicBezTo>
                      <a:pt x="152" y="848"/>
                      <a:pt x="0" y="658"/>
                      <a:pt x="63" y="424"/>
                    </a:cubicBezTo>
                    <a:cubicBezTo>
                      <a:pt x="126" y="190"/>
                      <a:pt x="379" y="0"/>
                      <a:pt x="629" y="0"/>
                    </a:cubicBezTo>
                    <a:cubicBezTo>
                      <a:pt x="879" y="0"/>
                      <a:pt x="1031" y="190"/>
                      <a:pt x="968" y="4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5" name="îSḻïḓè"/>
              <p:cNvSpPr/>
              <p:nvPr/>
            </p:nvSpPr>
            <p:spPr bwMode="auto">
              <a:xfrm>
                <a:off x="8292495" y="3107992"/>
                <a:ext cx="1556189" cy="1289169"/>
              </a:xfrm>
              <a:custGeom>
                <a:avLst/>
                <a:gdLst>
                  <a:gd name="T0" fmla="*/ 759 w 809"/>
                  <a:gd name="T1" fmla="*/ 335 h 670"/>
                  <a:gd name="T2" fmla="*/ 315 w 809"/>
                  <a:gd name="T3" fmla="*/ 670 h 670"/>
                  <a:gd name="T4" fmla="*/ 50 w 809"/>
                  <a:gd name="T5" fmla="*/ 335 h 670"/>
                  <a:gd name="T6" fmla="*/ 494 w 809"/>
                  <a:gd name="T7" fmla="*/ 0 h 670"/>
                  <a:gd name="T8" fmla="*/ 759 w 809"/>
                  <a:gd name="T9" fmla="*/ 335 h 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9" h="670">
                    <a:moveTo>
                      <a:pt x="759" y="335"/>
                    </a:moveTo>
                    <a:cubicBezTo>
                      <a:pt x="710" y="520"/>
                      <a:pt x="511" y="670"/>
                      <a:pt x="315" y="670"/>
                    </a:cubicBezTo>
                    <a:cubicBezTo>
                      <a:pt x="119" y="670"/>
                      <a:pt x="0" y="520"/>
                      <a:pt x="50" y="335"/>
                    </a:cubicBezTo>
                    <a:cubicBezTo>
                      <a:pt x="99" y="150"/>
                      <a:pt x="298" y="0"/>
                      <a:pt x="494" y="0"/>
                    </a:cubicBezTo>
                    <a:cubicBezTo>
                      <a:pt x="690" y="0"/>
                      <a:pt x="809" y="150"/>
                      <a:pt x="759" y="335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6" name="ïSḷiḓè"/>
              <p:cNvSpPr/>
              <p:nvPr/>
            </p:nvSpPr>
            <p:spPr bwMode="auto">
              <a:xfrm>
                <a:off x="8502154" y="3275437"/>
                <a:ext cx="1136871" cy="954277"/>
              </a:xfrm>
              <a:custGeom>
                <a:avLst/>
                <a:gdLst>
                  <a:gd name="T0" fmla="*/ 555 w 591"/>
                  <a:gd name="T1" fmla="*/ 248 h 496"/>
                  <a:gd name="T2" fmla="*/ 229 w 591"/>
                  <a:gd name="T3" fmla="*/ 496 h 496"/>
                  <a:gd name="T4" fmla="*/ 36 w 591"/>
                  <a:gd name="T5" fmla="*/ 248 h 496"/>
                  <a:gd name="T6" fmla="*/ 362 w 591"/>
                  <a:gd name="T7" fmla="*/ 0 h 496"/>
                  <a:gd name="T8" fmla="*/ 555 w 591"/>
                  <a:gd name="T9" fmla="*/ 248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1" h="496">
                    <a:moveTo>
                      <a:pt x="555" y="248"/>
                    </a:moveTo>
                    <a:cubicBezTo>
                      <a:pt x="518" y="385"/>
                      <a:pt x="372" y="496"/>
                      <a:pt x="229" y="496"/>
                    </a:cubicBezTo>
                    <a:cubicBezTo>
                      <a:pt x="86" y="496"/>
                      <a:pt x="0" y="385"/>
                      <a:pt x="36" y="248"/>
                    </a:cubicBezTo>
                    <a:cubicBezTo>
                      <a:pt x="73" y="111"/>
                      <a:pt x="219" y="0"/>
                      <a:pt x="362" y="0"/>
                    </a:cubicBezTo>
                    <a:cubicBezTo>
                      <a:pt x="505" y="0"/>
                      <a:pt x="591" y="111"/>
                      <a:pt x="555" y="24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8" name="i$ḻîḋè"/>
              <p:cNvSpPr/>
              <p:nvPr/>
            </p:nvSpPr>
            <p:spPr bwMode="auto">
              <a:xfrm>
                <a:off x="8797952" y="3529044"/>
                <a:ext cx="546901" cy="448689"/>
              </a:xfrm>
              <a:custGeom>
                <a:avLst/>
                <a:gdLst>
                  <a:gd name="T0" fmla="*/ 266 w 284"/>
                  <a:gd name="T1" fmla="*/ 116 h 233"/>
                  <a:gd name="T2" fmla="*/ 110 w 284"/>
                  <a:gd name="T3" fmla="*/ 233 h 233"/>
                  <a:gd name="T4" fmla="*/ 17 w 284"/>
                  <a:gd name="T5" fmla="*/ 116 h 233"/>
                  <a:gd name="T6" fmla="*/ 173 w 284"/>
                  <a:gd name="T7" fmla="*/ 0 h 233"/>
                  <a:gd name="T8" fmla="*/ 266 w 284"/>
                  <a:gd name="T9" fmla="*/ 11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233">
                    <a:moveTo>
                      <a:pt x="266" y="116"/>
                    </a:moveTo>
                    <a:cubicBezTo>
                      <a:pt x="249" y="180"/>
                      <a:pt x="179" y="233"/>
                      <a:pt x="110" y="233"/>
                    </a:cubicBezTo>
                    <a:cubicBezTo>
                      <a:pt x="41" y="233"/>
                      <a:pt x="0" y="180"/>
                      <a:pt x="17" y="116"/>
                    </a:cubicBezTo>
                    <a:cubicBezTo>
                      <a:pt x="34" y="52"/>
                      <a:pt x="104" y="0"/>
                      <a:pt x="173" y="0"/>
                    </a:cubicBezTo>
                    <a:cubicBezTo>
                      <a:pt x="242" y="0"/>
                      <a:pt x="284" y="52"/>
                      <a:pt x="266" y="1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wrap="square" lIns="182832" tIns="91416" rIns="182832" bIns="91416" anchor="ctr">
                <a:normAutofit fontScale="35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29" name="îṥḻïḋe"/>
              <p:cNvSpPr/>
              <p:nvPr/>
            </p:nvSpPr>
            <p:spPr bwMode="auto">
              <a:xfrm>
                <a:off x="8732269" y="3420602"/>
                <a:ext cx="166760" cy="172730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1" name="iṡ1ïdé"/>
              <p:cNvSpPr/>
              <p:nvPr/>
            </p:nvSpPr>
            <p:spPr bwMode="auto">
              <a:xfrm>
                <a:off x="8353039" y="3010791"/>
                <a:ext cx="417323" cy="481782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4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2" name="îṩlîḓè"/>
              <p:cNvSpPr/>
              <p:nvPr/>
            </p:nvSpPr>
            <p:spPr bwMode="auto">
              <a:xfrm>
                <a:off x="8344573" y="3003170"/>
                <a:ext cx="116816" cy="186278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3" name="iŝ1ïḑè"/>
              <p:cNvSpPr/>
              <p:nvPr/>
            </p:nvSpPr>
            <p:spPr bwMode="auto">
              <a:xfrm>
                <a:off x="7258518" y="2278381"/>
                <a:ext cx="402086" cy="345460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3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4" name="iš1ídé"/>
              <p:cNvSpPr/>
              <p:nvPr/>
            </p:nvSpPr>
            <p:spPr bwMode="auto">
              <a:xfrm>
                <a:off x="7555638" y="1960861"/>
                <a:ext cx="148983" cy="389490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625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5" name="ï$1îḍè"/>
              <p:cNvSpPr/>
              <p:nvPr/>
            </p:nvSpPr>
            <p:spPr bwMode="auto">
              <a:xfrm>
                <a:off x="7372795" y="2322409"/>
                <a:ext cx="428327" cy="519884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5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6" name="ïṣḷïḑè"/>
              <p:cNvSpPr/>
              <p:nvPr/>
            </p:nvSpPr>
            <p:spPr bwMode="auto">
              <a:xfrm>
                <a:off x="7592038" y="1916832"/>
                <a:ext cx="407165" cy="568147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90000" lnSpcReduction="1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7" name="íṧḻiḍè"/>
              <p:cNvSpPr/>
              <p:nvPr/>
            </p:nvSpPr>
            <p:spPr bwMode="auto">
              <a:xfrm>
                <a:off x="7658065" y="2350351"/>
                <a:ext cx="766926" cy="787447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lnSpcReduction="1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38" name="iṩľîḑé"/>
              <p:cNvSpPr/>
              <p:nvPr/>
            </p:nvSpPr>
            <p:spPr bwMode="auto">
              <a:xfrm>
                <a:off x="9725588" y="3684360"/>
                <a:ext cx="160589" cy="166339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0" name="íṣḻîḓè"/>
              <p:cNvSpPr/>
              <p:nvPr/>
            </p:nvSpPr>
            <p:spPr bwMode="auto">
              <a:xfrm>
                <a:off x="9360390" y="3289714"/>
                <a:ext cx="401880" cy="463955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55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1" name="išľîdê"/>
              <p:cNvSpPr/>
              <p:nvPr/>
            </p:nvSpPr>
            <p:spPr bwMode="auto">
              <a:xfrm>
                <a:off x="9352238" y="3282376"/>
                <a:ext cx="112494" cy="179385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2" name="îš1ïḓe"/>
              <p:cNvSpPr/>
              <p:nvPr/>
            </p:nvSpPr>
            <p:spPr bwMode="auto">
              <a:xfrm>
                <a:off x="8306373" y="2584407"/>
                <a:ext cx="387207" cy="332677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75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4" name="îs1îḑê"/>
              <p:cNvSpPr/>
              <p:nvPr/>
            </p:nvSpPr>
            <p:spPr bwMode="auto">
              <a:xfrm>
                <a:off x="8592498" y="2278637"/>
                <a:ext cx="143471" cy="375077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625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5" name="íSľîḋé"/>
              <p:cNvSpPr/>
              <p:nvPr/>
            </p:nvSpPr>
            <p:spPr bwMode="auto">
              <a:xfrm>
                <a:off x="8416421" y="2626806"/>
                <a:ext cx="412477" cy="500646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7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6" name="isļîḍê"/>
              <p:cNvSpPr/>
              <p:nvPr/>
            </p:nvSpPr>
            <p:spPr bwMode="auto">
              <a:xfrm>
                <a:off x="8627550" y="2236236"/>
                <a:ext cx="392098" cy="547123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8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7" name="íśḻiďé"/>
              <p:cNvSpPr/>
              <p:nvPr/>
            </p:nvSpPr>
            <p:spPr bwMode="auto">
              <a:xfrm>
                <a:off x="8691135" y="2653714"/>
                <a:ext cx="738546" cy="758308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9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8" name="iŝļiḑé"/>
              <p:cNvSpPr/>
              <p:nvPr/>
            </p:nvSpPr>
            <p:spPr bwMode="auto">
              <a:xfrm>
                <a:off x="8960103" y="4104624"/>
                <a:ext cx="158920" cy="164609"/>
              </a:xfrm>
              <a:custGeom>
                <a:avLst/>
                <a:gdLst>
                  <a:gd name="T0" fmla="*/ 68 w 83"/>
                  <a:gd name="T1" fmla="*/ 68 h 86"/>
                  <a:gd name="T2" fmla="*/ 34 w 83"/>
                  <a:gd name="T3" fmla="*/ 30 h 86"/>
                  <a:gd name="T4" fmla="*/ 16 w 83"/>
                  <a:gd name="T5" fmla="*/ 10 h 86"/>
                  <a:gd name="T6" fmla="*/ 6 w 83"/>
                  <a:gd name="T7" fmla="*/ 0 h 86"/>
                  <a:gd name="T8" fmla="*/ 3 w 83"/>
                  <a:gd name="T9" fmla="*/ 5 h 86"/>
                  <a:gd name="T10" fmla="*/ 0 w 83"/>
                  <a:gd name="T11" fmla="*/ 11 h 86"/>
                  <a:gd name="T12" fmla="*/ 9 w 83"/>
                  <a:gd name="T13" fmla="*/ 21 h 86"/>
                  <a:gd name="T14" fmla="*/ 29 w 83"/>
                  <a:gd name="T15" fmla="*/ 39 h 86"/>
                  <a:gd name="T16" fmla="*/ 66 w 83"/>
                  <a:gd name="T17" fmla="*/ 72 h 86"/>
                  <a:gd name="T18" fmla="*/ 83 w 83"/>
                  <a:gd name="T19" fmla="*/ 86 h 86"/>
                  <a:gd name="T20" fmla="*/ 83 w 83"/>
                  <a:gd name="T21" fmla="*/ 85 h 86"/>
                  <a:gd name="T22" fmla="*/ 68 w 83"/>
                  <a:gd name="T23" fmla="*/ 6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3" h="86">
                    <a:moveTo>
                      <a:pt x="68" y="68"/>
                    </a:moveTo>
                    <a:cubicBezTo>
                      <a:pt x="59" y="57"/>
                      <a:pt x="46" y="44"/>
                      <a:pt x="34" y="30"/>
                    </a:cubicBezTo>
                    <a:cubicBezTo>
                      <a:pt x="28" y="23"/>
                      <a:pt x="22" y="16"/>
                      <a:pt x="16" y="10"/>
                    </a:cubicBezTo>
                    <a:cubicBezTo>
                      <a:pt x="13" y="6"/>
                      <a:pt x="9" y="3"/>
                      <a:pt x="6" y="0"/>
                    </a:cubicBezTo>
                    <a:cubicBezTo>
                      <a:pt x="5" y="2"/>
                      <a:pt x="4" y="4"/>
                      <a:pt x="3" y="5"/>
                    </a:cubicBezTo>
                    <a:cubicBezTo>
                      <a:pt x="2" y="7"/>
                      <a:pt x="1" y="9"/>
                      <a:pt x="0" y="11"/>
                    </a:cubicBezTo>
                    <a:cubicBezTo>
                      <a:pt x="3" y="14"/>
                      <a:pt x="6" y="18"/>
                      <a:pt x="9" y="21"/>
                    </a:cubicBezTo>
                    <a:cubicBezTo>
                      <a:pt x="15" y="27"/>
                      <a:pt x="22" y="33"/>
                      <a:pt x="29" y="39"/>
                    </a:cubicBezTo>
                    <a:cubicBezTo>
                      <a:pt x="42" y="51"/>
                      <a:pt x="56" y="63"/>
                      <a:pt x="66" y="72"/>
                    </a:cubicBezTo>
                    <a:cubicBezTo>
                      <a:pt x="76" y="81"/>
                      <a:pt x="83" y="86"/>
                      <a:pt x="83" y="86"/>
                    </a:cubicBezTo>
                    <a:cubicBezTo>
                      <a:pt x="83" y="85"/>
                      <a:pt x="83" y="85"/>
                      <a:pt x="83" y="85"/>
                    </a:cubicBezTo>
                    <a:cubicBezTo>
                      <a:pt x="83" y="85"/>
                      <a:pt x="77" y="78"/>
                      <a:pt x="68" y="68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49" name="íśḷídè"/>
              <p:cNvSpPr/>
              <p:nvPr/>
            </p:nvSpPr>
            <p:spPr bwMode="auto">
              <a:xfrm>
                <a:off x="8598703" y="3714080"/>
                <a:ext cx="397702" cy="459131"/>
              </a:xfrm>
              <a:custGeom>
                <a:avLst/>
                <a:gdLst>
                  <a:gd name="T0" fmla="*/ 204 w 208"/>
                  <a:gd name="T1" fmla="*/ 156 h 240"/>
                  <a:gd name="T2" fmla="*/ 48 w 208"/>
                  <a:gd name="T3" fmla="*/ 0 h 240"/>
                  <a:gd name="T4" fmla="*/ 48 w 208"/>
                  <a:gd name="T5" fmla="*/ 0 h 240"/>
                  <a:gd name="T6" fmla="*/ 35 w 208"/>
                  <a:gd name="T7" fmla="*/ 53 h 240"/>
                  <a:gd name="T8" fmla="*/ 0 w 208"/>
                  <a:gd name="T9" fmla="*/ 84 h 240"/>
                  <a:gd name="T10" fmla="*/ 156 w 208"/>
                  <a:gd name="T11" fmla="*/ 240 h 240"/>
                  <a:gd name="T12" fmla="*/ 189 w 208"/>
                  <a:gd name="T13" fmla="*/ 215 h 240"/>
                  <a:gd name="T14" fmla="*/ 192 w 208"/>
                  <a:gd name="T15" fmla="*/ 209 h 240"/>
                  <a:gd name="T16" fmla="*/ 195 w 208"/>
                  <a:gd name="T17" fmla="*/ 204 h 240"/>
                  <a:gd name="T18" fmla="*/ 204 w 208"/>
                  <a:gd name="T19" fmla="*/ 15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8" h="240">
                    <a:moveTo>
                      <a:pt x="204" y="156"/>
                    </a:move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54" y="6"/>
                      <a:pt x="48" y="30"/>
                      <a:pt x="35" y="53"/>
                    </a:cubicBezTo>
                    <a:cubicBezTo>
                      <a:pt x="22" y="75"/>
                      <a:pt x="7" y="89"/>
                      <a:pt x="0" y="84"/>
                    </a:cubicBezTo>
                    <a:cubicBezTo>
                      <a:pt x="156" y="240"/>
                      <a:pt x="156" y="240"/>
                      <a:pt x="156" y="240"/>
                    </a:cubicBezTo>
                    <a:cubicBezTo>
                      <a:pt x="156" y="240"/>
                      <a:pt x="173" y="237"/>
                      <a:pt x="189" y="215"/>
                    </a:cubicBezTo>
                    <a:cubicBezTo>
                      <a:pt x="190" y="213"/>
                      <a:pt x="191" y="211"/>
                      <a:pt x="192" y="209"/>
                    </a:cubicBezTo>
                    <a:cubicBezTo>
                      <a:pt x="193" y="208"/>
                      <a:pt x="194" y="206"/>
                      <a:pt x="195" y="204"/>
                    </a:cubicBezTo>
                    <a:cubicBezTo>
                      <a:pt x="208" y="179"/>
                      <a:pt x="204" y="156"/>
                      <a:pt x="204" y="156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55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50" name="íŝḻidé"/>
              <p:cNvSpPr/>
              <p:nvPr/>
            </p:nvSpPr>
            <p:spPr bwMode="auto">
              <a:xfrm>
                <a:off x="8590636" y="3706818"/>
                <a:ext cx="111325" cy="177520"/>
              </a:xfrm>
              <a:custGeom>
                <a:avLst/>
                <a:gdLst>
                  <a:gd name="T0" fmla="*/ 52 w 58"/>
                  <a:gd name="T1" fmla="*/ 4 h 93"/>
                  <a:gd name="T2" fmla="*/ 32 w 58"/>
                  <a:gd name="T3" fmla="*/ 13 h 93"/>
                  <a:gd name="T4" fmla="*/ 39 w 58"/>
                  <a:gd name="T5" fmla="*/ 21 h 93"/>
                  <a:gd name="T6" fmla="*/ 39 w 58"/>
                  <a:gd name="T7" fmla="*/ 26 h 93"/>
                  <a:gd name="T8" fmla="*/ 32 w 58"/>
                  <a:gd name="T9" fmla="*/ 51 h 93"/>
                  <a:gd name="T10" fmla="*/ 16 w 58"/>
                  <a:gd name="T11" fmla="*/ 66 h 93"/>
                  <a:gd name="T12" fmla="*/ 13 w 58"/>
                  <a:gd name="T13" fmla="*/ 67 h 93"/>
                  <a:gd name="T14" fmla="*/ 5 w 58"/>
                  <a:gd name="T15" fmla="*/ 59 h 93"/>
                  <a:gd name="T16" fmla="*/ 4 w 58"/>
                  <a:gd name="T17" fmla="*/ 87 h 93"/>
                  <a:gd name="T18" fmla="*/ 4 w 58"/>
                  <a:gd name="T19" fmla="*/ 88 h 93"/>
                  <a:gd name="T20" fmla="*/ 39 w 58"/>
                  <a:gd name="T21" fmla="*/ 57 h 93"/>
                  <a:gd name="T22" fmla="*/ 52 w 58"/>
                  <a:gd name="T23" fmla="*/ 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" h="93">
                    <a:moveTo>
                      <a:pt x="52" y="4"/>
                    </a:moveTo>
                    <a:cubicBezTo>
                      <a:pt x="48" y="0"/>
                      <a:pt x="40" y="4"/>
                      <a:pt x="32" y="13"/>
                    </a:cubicBezTo>
                    <a:cubicBezTo>
                      <a:pt x="37" y="18"/>
                      <a:pt x="39" y="21"/>
                      <a:pt x="39" y="21"/>
                    </a:cubicBezTo>
                    <a:cubicBezTo>
                      <a:pt x="39" y="21"/>
                      <a:pt x="40" y="23"/>
                      <a:pt x="39" y="26"/>
                    </a:cubicBezTo>
                    <a:cubicBezTo>
                      <a:pt x="39" y="31"/>
                      <a:pt x="38" y="40"/>
                      <a:pt x="32" y="51"/>
                    </a:cubicBezTo>
                    <a:cubicBezTo>
                      <a:pt x="25" y="61"/>
                      <a:pt x="20" y="65"/>
                      <a:pt x="16" y="66"/>
                    </a:cubicBezTo>
                    <a:cubicBezTo>
                      <a:pt x="14" y="67"/>
                      <a:pt x="13" y="67"/>
                      <a:pt x="13" y="67"/>
                    </a:cubicBezTo>
                    <a:cubicBezTo>
                      <a:pt x="13" y="67"/>
                      <a:pt x="10" y="64"/>
                      <a:pt x="5" y="59"/>
                    </a:cubicBezTo>
                    <a:cubicBezTo>
                      <a:pt x="1" y="72"/>
                      <a:pt x="0" y="83"/>
                      <a:pt x="4" y="87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11" y="93"/>
                      <a:pt x="26" y="79"/>
                      <a:pt x="39" y="57"/>
                    </a:cubicBezTo>
                    <a:cubicBezTo>
                      <a:pt x="52" y="34"/>
                      <a:pt x="58" y="10"/>
                      <a:pt x="52" y="4"/>
                    </a:cubicBezTo>
                    <a:close/>
                  </a:path>
                </a:pathLst>
              </a:custGeom>
              <a:solidFill>
                <a:srgbClr val="B1B1B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50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51" name="iṡḷïḑe"/>
              <p:cNvSpPr/>
              <p:nvPr/>
            </p:nvSpPr>
            <p:spPr bwMode="auto">
              <a:xfrm>
                <a:off x="7555642" y="3016104"/>
                <a:ext cx="383181" cy="329219"/>
              </a:xfrm>
              <a:custGeom>
                <a:avLst/>
                <a:gdLst>
                  <a:gd name="T0" fmla="*/ 82 w 200"/>
                  <a:gd name="T1" fmla="*/ 64 h 172"/>
                  <a:gd name="T2" fmla="*/ 200 w 200"/>
                  <a:gd name="T3" fmla="*/ 38 h 172"/>
                  <a:gd name="T4" fmla="*/ 200 w 200"/>
                  <a:gd name="T5" fmla="*/ 36 h 172"/>
                  <a:gd name="T6" fmla="*/ 73 w 200"/>
                  <a:gd name="T7" fmla="*/ 14 h 172"/>
                  <a:gd name="T8" fmla="*/ 8 w 200"/>
                  <a:gd name="T9" fmla="*/ 126 h 172"/>
                  <a:gd name="T10" fmla="*/ 63 w 200"/>
                  <a:gd name="T11" fmla="*/ 172 h 172"/>
                  <a:gd name="T12" fmla="*/ 82 w 200"/>
                  <a:gd name="T13" fmla="*/ 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0" h="172">
                    <a:moveTo>
                      <a:pt x="82" y="64"/>
                    </a:moveTo>
                    <a:cubicBezTo>
                      <a:pt x="105" y="25"/>
                      <a:pt x="156" y="22"/>
                      <a:pt x="200" y="38"/>
                    </a:cubicBezTo>
                    <a:cubicBezTo>
                      <a:pt x="200" y="37"/>
                      <a:pt x="199" y="36"/>
                      <a:pt x="200" y="36"/>
                    </a:cubicBezTo>
                    <a:cubicBezTo>
                      <a:pt x="159" y="13"/>
                      <a:pt x="108" y="0"/>
                      <a:pt x="73" y="14"/>
                    </a:cubicBezTo>
                    <a:cubicBezTo>
                      <a:pt x="5" y="41"/>
                      <a:pt x="0" y="80"/>
                      <a:pt x="8" y="126"/>
                    </a:cubicBezTo>
                    <a:cubicBezTo>
                      <a:pt x="13" y="151"/>
                      <a:pt x="34" y="167"/>
                      <a:pt x="63" y="172"/>
                    </a:cubicBezTo>
                    <a:cubicBezTo>
                      <a:pt x="57" y="136"/>
                      <a:pt x="63" y="96"/>
                      <a:pt x="82" y="6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275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59" name="iSļíḍè"/>
              <p:cNvSpPr/>
              <p:nvPr/>
            </p:nvSpPr>
            <p:spPr bwMode="auto">
              <a:xfrm>
                <a:off x="7838793" y="2713513"/>
                <a:ext cx="141979" cy="371178"/>
              </a:xfrm>
              <a:custGeom>
                <a:avLst/>
                <a:gdLst>
                  <a:gd name="T0" fmla="*/ 40 w 74"/>
                  <a:gd name="T1" fmla="*/ 38 h 194"/>
                  <a:gd name="T2" fmla="*/ 74 w 74"/>
                  <a:gd name="T3" fmla="*/ 0 h 194"/>
                  <a:gd name="T4" fmla="*/ 1 w 74"/>
                  <a:gd name="T5" fmla="*/ 100 h 194"/>
                  <a:gd name="T6" fmla="*/ 52 w 74"/>
                  <a:gd name="T7" fmla="*/ 194 h 194"/>
                  <a:gd name="T8" fmla="*/ 52 w 74"/>
                  <a:gd name="T9" fmla="*/ 194 h 194"/>
                  <a:gd name="T10" fmla="*/ 40 w 74"/>
                  <a:gd name="T11" fmla="*/ 3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194">
                    <a:moveTo>
                      <a:pt x="40" y="38"/>
                    </a:moveTo>
                    <a:cubicBezTo>
                      <a:pt x="50" y="21"/>
                      <a:pt x="62" y="9"/>
                      <a:pt x="74" y="0"/>
                    </a:cubicBezTo>
                    <a:cubicBezTo>
                      <a:pt x="32" y="10"/>
                      <a:pt x="0" y="31"/>
                      <a:pt x="1" y="100"/>
                    </a:cubicBezTo>
                    <a:cubicBezTo>
                      <a:pt x="1" y="132"/>
                      <a:pt x="23" y="166"/>
                      <a:pt x="52" y="194"/>
                    </a:cubicBezTo>
                    <a:cubicBezTo>
                      <a:pt x="52" y="194"/>
                      <a:pt x="52" y="194"/>
                      <a:pt x="52" y="194"/>
                    </a:cubicBezTo>
                    <a:cubicBezTo>
                      <a:pt x="29" y="143"/>
                      <a:pt x="18" y="77"/>
                      <a:pt x="40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62500" lnSpcReduction="2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61" name="iślíḑê"/>
              <p:cNvSpPr/>
              <p:nvPr/>
            </p:nvSpPr>
            <p:spPr bwMode="auto">
              <a:xfrm>
                <a:off x="7664547" y="3047772"/>
                <a:ext cx="408189" cy="495442"/>
              </a:xfrm>
              <a:custGeom>
                <a:avLst/>
                <a:gdLst>
                  <a:gd name="T0" fmla="*/ 199 w 213"/>
                  <a:gd name="T1" fmla="*/ 83 h 259"/>
                  <a:gd name="T2" fmla="*/ 143 w 213"/>
                  <a:gd name="T3" fmla="*/ 16 h 259"/>
                  <a:gd name="T4" fmla="*/ 25 w 213"/>
                  <a:gd name="T5" fmla="*/ 42 h 259"/>
                  <a:gd name="T6" fmla="*/ 6 w 213"/>
                  <a:gd name="T7" fmla="*/ 150 h 259"/>
                  <a:gd name="T8" fmla="*/ 39 w 213"/>
                  <a:gd name="T9" fmla="*/ 218 h 259"/>
                  <a:gd name="T10" fmla="*/ 172 w 213"/>
                  <a:gd name="T11" fmla="*/ 190 h 259"/>
                  <a:gd name="T12" fmla="*/ 211 w 213"/>
                  <a:gd name="T13" fmla="*/ 104 h 259"/>
                  <a:gd name="T14" fmla="*/ 213 w 213"/>
                  <a:gd name="T15" fmla="*/ 99 h 259"/>
                  <a:gd name="T16" fmla="*/ 212 w 213"/>
                  <a:gd name="T17" fmla="*/ 98 h 259"/>
                  <a:gd name="T18" fmla="*/ 199 w 213"/>
                  <a:gd name="T19" fmla="*/ 8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259">
                    <a:moveTo>
                      <a:pt x="199" y="83"/>
                    </a:moveTo>
                    <a:cubicBezTo>
                      <a:pt x="173" y="54"/>
                      <a:pt x="145" y="23"/>
                      <a:pt x="143" y="16"/>
                    </a:cubicBezTo>
                    <a:cubicBezTo>
                      <a:pt x="99" y="0"/>
                      <a:pt x="48" y="3"/>
                      <a:pt x="25" y="42"/>
                    </a:cubicBezTo>
                    <a:cubicBezTo>
                      <a:pt x="6" y="74"/>
                      <a:pt x="0" y="114"/>
                      <a:pt x="6" y="150"/>
                    </a:cubicBezTo>
                    <a:cubicBezTo>
                      <a:pt x="11" y="176"/>
                      <a:pt x="22" y="201"/>
                      <a:pt x="39" y="218"/>
                    </a:cubicBezTo>
                    <a:cubicBezTo>
                      <a:pt x="80" y="259"/>
                      <a:pt x="140" y="246"/>
                      <a:pt x="172" y="190"/>
                    </a:cubicBezTo>
                    <a:cubicBezTo>
                      <a:pt x="191" y="158"/>
                      <a:pt x="207" y="130"/>
                      <a:pt x="211" y="104"/>
                    </a:cubicBezTo>
                    <a:cubicBezTo>
                      <a:pt x="212" y="102"/>
                      <a:pt x="213" y="101"/>
                      <a:pt x="213" y="99"/>
                    </a:cubicBezTo>
                    <a:cubicBezTo>
                      <a:pt x="213" y="99"/>
                      <a:pt x="213" y="98"/>
                      <a:pt x="212" y="98"/>
                    </a:cubicBezTo>
                    <a:cubicBezTo>
                      <a:pt x="207" y="92"/>
                      <a:pt x="203" y="87"/>
                      <a:pt x="199" y="8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6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63" name="iṡļîḍê"/>
              <p:cNvSpPr/>
              <p:nvPr/>
            </p:nvSpPr>
            <p:spPr bwMode="auto">
              <a:xfrm>
                <a:off x="7868337" y="2676701"/>
                <a:ext cx="388022" cy="541436"/>
              </a:xfrm>
              <a:custGeom>
                <a:avLst/>
                <a:gdLst>
                  <a:gd name="T0" fmla="*/ 22 w 203"/>
                  <a:gd name="T1" fmla="*/ 60 h 283"/>
                  <a:gd name="T2" fmla="*/ 34 w 203"/>
                  <a:gd name="T3" fmla="*/ 216 h 283"/>
                  <a:gd name="T4" fmla="*/ 72 w 203"/>
                  <a:gd name="T5" fmla="*/ 246 h 283"/>
                  <a:gd name="T6" fmla="*/ 95 w 203"/>
                  <a:gd name="T7" fmla="*/ 267 h 283"/>
                  <a:gd name="T8" fmla="*/ 99 w 203"/>
                  <a:gd name="T9" fmla="*/ 270 h 283"/>
                  <a:gd name="T10" fmla="*/ 113 w 203"/>
                  <a:gd name="T11" fmla="*/ 283 h 283"/>
                  <a:gd name="T12" fmla="*/ 170 w 203"/>
                  <a:gd name="T13" fmla="*/ 207 h 283"/>
                  <a:gd name="T14" fmla="*/ 155 w 203"/>
                  <a:gd name="T15" fmla="*/ 31 h 283"/>
                  <a:gd name="T16" fmla="*/ 56 w 203"/>
                  <a:gd name="T17" fmla="*/ 22 h 283"/>
                  <a:gd name="T18" fmla="*/ 22 w 203"/>
                  <a:gd name="T19" fmla="*/ 60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3" h="283">
                    <a:moveTo>
                      <a:pt x="22" y="60"/>
                    </a:moveTo>
                    <a:cubicBezTo>
                      <a:pt x="0" y="99"/>
                      <a:pt x="11" y="165"/>
                      <a:pt x="34" y="216"/>
                    </a:cubicBezTo>
                    <a:cubicBezTo>
                      <a:pt x="37" y="216"/>
                      <a:pt x="55" y="231"/>
                      <a:pt x="72" y="246"/>
                    </a:cubicBezTo>
                    <a:cubicBezTo>
                      <a:pt x="79" y="252"/>
                      <a:pt x="87" y="259"/>
                      <a:pt x="95" y="267"/>
                    </a:cubicBezTo>
                    <a:cubicBezTo>
                      <a:pt x="97" y="268"/>
                      <a:pt x="98" y="269"/>
                      <a:pt x="99" y="270"/>
                    </a:cubicBezTo>
                    <a:cubicBezTo>
                      <a:pt x="103" y="274"/>
                      <a:pt x="108" y="278"/>
                      <a:pt x="113" y="283"/>
                    </a:cubicBezTo>
                    <a:cubicBezTo>
                      <a:pt x="133" y="272"/>
                      <a:pt x="150" y="241"/>
                      <a:pt x="170" y="207"/>
                    </a:cubicBezTo>
                    <a:cubicBezTo>
                      <a:pt x="203" y="151"/>
                      <a:pt x="196" y="72"/>
                      <a:pt x="155" y="31"/>
                    </a:cubicBezTo>
                    <a:cubicBezTo>
                      <a:pt x="126" y="2"/>
                      <a:pt x="88" y="0"/>
                      <a:pt x="56" y="22"/>
                    </a:cubicBezTo>
                    <a:cubicBezTo>
                      <a:pt x="44" y="31"/>
                      <a:pt x="32" y="43"/>
                      <a:pt x="22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80000"/>
              </a:bodyPr>
              <a:lstStyle/>
              <a:p>
                <a:pPr algn="ctr"/>
                <a:endParaRPr sz="2800"/>
              </a:p>
            </p:txBody>
          </p:sp>
          <p:sp>
            <p:nvSpPr>
              <p:cNvPr id="64" name="ïŝ1idé"/>
              <p:cNvSpPr/>
              <p:nvPr/>
            </p:nvSpPr>
            <p:spPr bwMode="auto">
              <a:xfrm>
                <a:off x="7936404" y="3084691"/>
                <a:ext cx="730868" cy="750425"/>
              </a:xfrm>
              <a:custGeom>
                <a:avLst/>
                <a:gdLst>
                  <a:gd name="T0" fmla="*/ 381 w 382"/>
                  <a:gd name="T1" fmla="*/ 346 h 392"/>
                  <a:gd name="T2" fmla="*/ 374 w 382"/>
                  <a:gd name="T3" fmla="*/ 338 h 392"/>
                  <a:gd name="T4" fmla="*/ 80 w 382"/>
                  <a:gd name="T5" fmla="*/ 67 h 392"/>
                  <a:gd name="T6" fmla="*/ 66 w 382"/>
                  <a:gd name="T7" fmla="*/ 54 h 392"/>
                  <a:gd name="T8" fmla="*/ 62 w 382"/>
                  <a:gd name="T9" fmla="*/ 51 h 392"/>
                  <a:gd name="T10" fmla="*/ 39 w 382"/>
                  <a:gd name="T11" fmla="*/ 30 h 392"/>
                  <a:gd name="T12" fmla="*/ 1 w 382"/>
                  <a:gd name="T13" fmla="*/ 0 h 392"/>
                  <a:gd name="T14" fmla="*/ 1 w 382"/>
                  <a:gd name="T15" fmla="*/ 0 h 392"/>
                  <a:gd name="T16" fmla="*/ 1 w 382"/>
                  <a:gd name="T17" fmla="*/ 0 h 392"/>
                  <a:gd name="T18" fmla="*/ 1 w 382"/>
                  <a:gd name="T19" fmla="*/ 0 h 392"/>
                  <a:gd name="T20" fmla="*/ 1 w 382"/>
                  <a:gd name="T21" fmla="*/ 2 h 392"/>
                  <a:gd name="T22" fmla="*/ 57 w 382"/>
                  <a:gd name="T23" fmla="*/ 69 h 392"/>
                  <a:gd name="T24" fmla="*/ 70 w 382"/>
                  <a:gd name="T25" fmla="*/ 84 h 392"/>
                  <a:gd name="T26" fmla="*/ 71 w 382"/>
                  <a:gd name="T27" fmla="*/ 85 h 392"/>
                  <a:gd name="T28" fmla="*/ 347 w 382"/>
                  <a:gd name="T29" fmla="*/ 384 h 392"/>
                  <a:gd name="T30" fmla="*/ 355 w 382"/>
                  <a:gd name="T31" fmla="*/ 392 h 392"/>
                  <a:gd name="T32" fmla="*/ 358 w 382"/>
                  <a:gd name="T33" fmla="*/ 391 h 392"/>
                  <a:gd name="T34" fmla="*/ 374 w 382"/>
                  <a:gd name="T35" fmla="*/ 376 h 392"/>
                  <a:gd name="T36" fmla="*/ 381 w 382"/>
                  <a:gd name="T37" fmla="*/ 351 h 392"/>
                  <a:gd name="T38" fmla="*/ 381 w 382"/>
                  <a:gd name="T39" fmla="*/ 34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2" h="392">
                    <a:moveTo>
                      <a:pt x="381" y="346"/>
                    </a:moveTo>
                    <a:cubicBezTo>
                      <a:pt x="381" y="346"/>
                      <a:pt x="379" y="343"/>
                      <a:pt x="374" y="338"/>
                    </a:cubicBezTo>
                    <a:cubicBezTo>
                      <a:pt x="337" y="304"/>
                      <a:pt x="177" y="154"/>
                      <a:pt x="80" y="67"/>
                    </a:cubicBezTo>
                    <a:cubicBezTo>
                      <a:pt x="75" y="62"/>
                      <a:pt x="70" y="58"/>
                      <a:pt x="66" y="54"/>
                    </a:cubicBezTo>
                    <a:cubicBezTo>
                      <a:pt x="65" y="53"/>
                      <a:pt x="64" y="52"/>
                      <a:pt x="62" y="51"/>
                    </a:cubicBezTo>
                    <a:cubicBezTo>
                      <a:pt x="54" y="43"/>
                      <a:pt x="46" y="36"/>
                      <a:pt x="39" y="30"/>
                    </a:cubicBezTo>
                    <a:cubicBezTo>
                      <a:pt x="22" y="15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3" y="9"/>
                      <a:pt x="31" y="40"/>
                      <a:pt x="57" y="69"/>
                    </a:cubicBezTo>
                    <a:cubicBezTo>
                      <a:pt x="61" y="73"/>
                      <a:pt x="65" y="78"/>
                      <a:pt x="70" y="84"/>
                    </a:cubicBezTo>
                    <a:cubicBezTo>
                      <a:pt x="71" y="84"/>
                      <a:pt x="71" y="85"/>
                      <a:pt x="71" y="85"/>
                    </a:cubicBezTo>
                    <a:cubicBezTo>
                      <a:pt x="162" y="186"/>
                      <a:pt x="312" y="347"/>
                      <a:pt x="347" y="384"/>
                    </a:cubicBezTo>
                    <a:cubicBezTo>
                      <a:pt x="352" y="389"/>
                      <a:pt x="355" y="392"/>
                      <a:pt x="355" y="392"/>
                    </a:cubicBezTo>
                    <a:cubicBezTo>
                      <a:pt x="355" y="392"/>
                      <a:pt x="356" y="392"/>
                      <a:pt x="358" y="391"/>
                    </a:cubicBezTo>
                    <a:cubicBezTo>
                      <a:pt x="362" y="390"/>
                      <a:pt x="367" y="386"/>
                      <a:pt x="374" y="376"/>
                    </a:cubicBezTo>
                    <a:cubicBezTo>
                      <a:pt x="380" y="365"/>
                      <a:pt x="381" y="356"/>
                      <a:pt x="381" y="351"/>
                    </a:cubicBezTo>
                    <a:cubicBezTo>
                      <a:pt x="382" y="348"/>
                      <a:pt x="381" y="346"/>
                      <a:pt x="381" y="346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p:spPr>
            <p:txBody>
              <a:bodyPr wrap="square" lIns="182832" tIns="91416" rIns="182832" bIns="91416" anchor="ctr">
                <a:normAutofit fontScale="90000"/>
              </a:bodyPr>
              <a:lstStyle/>
              <a:p>
                <a:pPr algn="ctr"/>
                <a:endParaRPr sz="2800"/>
              </a:p>
            </p:txBody>
          </p:sp>
        </p:grpSp>
        <p:cxnSp>
          <p:nvCxnSpPr>
            <p:cNvPr id="71" name="MH_Other_1"/>
            <p:cNvCxnSpPr/>
            <p:nvPr>
              <p:custDataLst>
                <p:tags r:id="rId1"/>
              </p:custDataLst>
            </p:nvPr>
          </p:nvCxnSpPr>
          <p:spPr>
            <a:xfrm>
              <a:off x="6068" y="3987"/>
              <a:ext cx="1210" cy="0"/>
            </a:xfrm>
            <a:prstGeom prst="line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MH_Other_2"/>
            <p:cNvCxnSpPr/>
            <p:nvPr>
              <p:custDataLst>
                <p:tags r:id="rId2"/>
              </p:custDataLst>
            </p:nvPr>
          </p:nvCxnSpPr>
          <p:spPr>
            <a:xfrm flipV="1">
              <a:off x="6068" y="12742"/>
              <a:ext cx="1358" cy="3"/>
            </a:xfrm>
            <a:prstGeom prst="line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MH_Other_3"/>
            <p:cNvCxnSpPr/>
            <p:nvPr>
              <p:custDataLst>
                <p:tags r:id="rId3"/>
              </p:custDataLst>
            </p:nvPr>
          </p:nvCxnSpPr>
          <p:spPr>
            <a:xfrm>
              <a:off x="6068" y="8461"/>
              <a:ext cx="1335" cy="0"/>
            </a:xfrm>
            <a:prstGeom prst="line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MH_Other_6"/>
            <p:cNvSpPr/>
            <p:nvPr>
              <p:custDataLst>
                <p:tags r:id="rId4"/>
              </p:custDataLst>
            </p:nvPr>
          </p:nvSpPr>
          <p:spPr>
            <a:xfrm flipH="1">
              <a:off x="7303" y="2997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5" name="MH_Other_7"/>
            <p:cNvSpPr/>
            <p:nvPr>
              <p:custDataLst>
                <p:tags r:id="rId5"/>
              </p:custDataLst>
            </p:nvPr>
          </p:nvSpPr>
          <p:spPr>
            <a:xfrm>
              <a:off x="24171" y="2997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MH_SubTitle_1"/>
            <p:cNvSpPr txBox="1"/>
            <p:nvPr>
              <p:custDataLst>
                <p:tags r:id="rId6"/>
              </p:custDataLst>
            </p:nvPr>
          </p:nvSpPr>
          <p:spPr>
            <a:xfrm>
              <a:off x="7942" y="2968"/>
              <a:ext cx="15168" cy="93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chemeClr val="accent1">
                      <a:lumMod val="75000"/>
                    </a:schemeClr>
                  </a:solidFill>
                </a:rPr>
                <a:t>顶层架构规划更完善</a:t>
              </a:r>
              <a:endParaRPr lang="zh-CN" altLang="en-US" sz="3600" b="1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7" name="MH_Text_1"/>
            <p:cNvSpPr txBox="1"/>
            <p:nvPr>
              <p:custDataLst>
                <p:tags r:id="rId7"/>
              </p:custDataLst>
            </p:nvPr>
          </p:nvSpPr>
          <p:spPr>
            <a:xfrm>
              <a:off x="7946" y="3904"/>
              <a:ext cx="15168" cy="2212"/>
            </a:xfrm>
            <a:prstGeom prst="rect">
              <a:avLst/>
            </a:prstGeom>
            <a:noFill/>
          </p:spPr>
          <p:txBody>
            <a:bodyPr lIns="0" tIns="0" rIns="0" bIns="0" anchor="ctr">
              <a:noAutofit/>
            </a:bodyPr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 algn="l">
                <a:buClrTx/>
                <a:buSzTx/>
                <a:buFontTx/>
              </a:pPr>
              <a:r>
                <a:rPr sz="28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集中的数据信息管理，资源优化融合，提升平台的数据整合与数据互认共享水平，加强统筹规范管理和实现便捷高效服务</a:t>
              </a:r>
              <a:endParaRPr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78" name="MH_Other_11"/>
            <p:cNvSpPr/>
            <p:nvPr>
              <p:custDataLst>
                <p:tags r:id="rId8"/>
              </p:custDataLst>
            </p:nvPr>
          </p:nvSpPr>
          <p:spPr>
            <a:xfrm flipH="1">
              <a:off x="7303" y="7373"/>
              <a:ext cx="275" cy="1985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9" name="MH_Other_12"/>
            <p:cNvSpPr/>
            <p:nvPr>
              <p:custDataLst>
                <p:tags r:id="rId9"/>
              </p:custDataLst>
            </p:nvPr>
          </p:nvSpPr>
          <p:spPr>
            <a:xfrm>
              <a:off x="24171" y="7373"/>
              <a:ext cx="275" cy="1985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0" name="MH_Other_16"/>
            <p:cNvSpPr/>
            <p:nvPr>
              <p:custDataLst>
                <p:tags r:id="rId10"/>
              </p:custDataLst>
            </p:nvPr>
          </p:nvSpPr>
          <p:spPr>
            <a:xfrm flipH="1">
              <a:off x="7303" y="11753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1" name="MH_Other_17"/>
            <p:cNvSpPr/>
            <p:nvPr>
              <p:custDataLst>
                <p:tags r:id="rId11"/>
              </p:custDataLst>
            </p:nvPr>
          </p:nvSpPr>
          <p:spPr>
            <a:xfrm>
              <a:off x="24171" y="11753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2" name="MH_SubTitle_2"/>
            <p:cNvSpPr txBox="1"/>
            <p:nvPr>
              <p:custDataLst>
                <p:tags r:id="rId12"/>
              </p:custDataLst>
            </p:nvPr>
          </p:nvSpPr>
          <p:spPr>
            <a:xfrm>
              <a:off x="7946" y="7288"/>
              <a:ext cx="15163" cy="9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chemeClr val="accent2">
                      <a:lumMod val="75000"/>
                    </a:schemeClr>
                  </a:solidFill>
                </a:rPr>
                <a:t>整合更全更彻底</a:t>
              </a:r>
              <a:endParaRPr lang="zh-CN" altLang="en-US" sz="3600" b="1" dirty="0" smtClean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83" name="MH_Text_2"/>
            <p:cNvSpPr txBox="1"/>
            <p:nvPr>
              <p:custDataLst>
                <p:tags r:id="rId13"/>
              </p:custDataLst>
            </p:nvPr>
          </p:nvSpPr>
          <p:spPr>
            <a:xfrm>
              <a:off x="7948" y="8220"/>
              <a:ext cx="15166" cy="2260"/>
            </a:xfrm>
            <a:prstGeom prst="rect">
              <a:avLst/>
            </a:prstGeom>
            <a:noFill/>
          </p:spPr>
          <p:txBody>
            <a:bodyPr lIns="0" tIns="0" rIns="0" bIns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lnSpc>
                  <a:spcPct val="130000"/>
                </a:lnSpc>
                <a:defRPr sz="28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dirty="0" smtClean="0">
                  <a:ea typeface="宋体" panose="02010600030101010101" pitchFamily="2" charset="-122"/>
                </a:rPr>
                <a:t>构建一套统一标准体系、统一技术平台、统一安全防护，统一运维监管的政府网站管理新模式</a:t>
              </a:r>
              <a:endParaRPr lang="zh-CN" dirty="0" smtClean="0">
                <a:ea typeface="宋体" panose="02010600030101010101" pitchFamily="2" charset="-122"/>
              </a:endParaRPr>
            </a:p>
          </p:txBody>
        </p:sp>
        <p:sp>
          <p:nvSpPr>
            <p:cNvPr id="84" name="MH_SubTitle_3"/>
            <p:cNvSpPr txBox="1"/>
            <p:nvPr>
              <p:custDataLst>
                <p:tags r:id="rId14"/>
              </p:custDataLst>
            </p:nvPr>
          </p:nvSpPr>
          <p:spPr>
            <a:xfrm>
              <a:off x="7941" y="11673"/>
              <a:ext cx="15167" cy="9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chemeClr val="accent3">
                      <a:lumMod val="75000"/>
                    </a:schemeClr>
                  </a:solidFill>
                </a:rPr>
                <a:t>多渠道发布</a:t>
              </a:r>
              <a:endParaRPr lang="zh-CN" altLang="en-US" sz="36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85" name="MH_Text_3"/>
            <p:cNvSpPr txBox="1"/>
            <p:nvPr>
              <p:custDataLst>
                <p:tags r:id="rId15"/>
              </p:custDataLst>
            </p:nvPr>
          </p:nvSpPr>
          <p:spPr>
            <a:xfrm>
              <a:off x="7941" y="12860"/>
              <a:ext cx="15166" cy="2350"/>
            </a:xfrm>
            <a:prstGeom prst="rect">
              <a:avLst/>
            </a:prstGeom>
            <a:noFill/>
          </p:spPr>
          <p:txBody>
            <a:bodyPr lIns="0" tIns="0" rIns="0" bIns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lnSpc>
                  <a:spcPct val="130000"/>
                </a:lnSpc>
                <a:defRPr sz="28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 smtClean="0"/>
                <a:t> 提供多屏、多渠道的访问方式，基于</a:t>
              </a:r>
              <a:r>
                <a:rPr lang="en-US" altLang="zh-CN" dirty="0" smtClean="0"/>
                <a:t>HTML5</a:t>
              </a:r>
              <a:r>
                <a:rPr lang="zh-CN" altLang="en-US" dirty="0" smtClean="0">
                  <a:ea typeface="宋体" panose="02010600030101010101" pitchFamily="2" charset="-122"/>
                </a:rPr>
                <a:t>内核，支持一体化发布</a:t>
              </a:r>
              <a:endParaRPr lang="zh-CN" altLang="en-US" dirty="0" smtClean="0">
                <a:ea typeface="宋体" panose="02010600030101010101" pitchFamily="2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 rot="0">
              <a:off x="3729" y="11673"/>
              <a:ext cx="2339" cy="2142"/>
              <a:chOff x="12419129" y="10133068"/>
              <a:chExt cx="1485513" cy="1393824"/>
            </a:xfrm>
          </p:grpSpPr>
          <p:sp>
            <p:nvSpPr>
              <p:cNvPr id="88" name="MH_Other_9"/>
              <p:cNvSpPr/>
              <p:nvPr>
                <p:custDataLst>
                  <p:tags r:id="rId16"/>
                </p:custDataLst>
              </p:nvPr>
            </p:nvSpPr>
            <p:spPr>
              <a:xfrm>
                <a:off x="12419129" y="10133068"/>
                <a:ext cx="1485513" cy="1393824"/>
              </a:xfrm>
              <a:prstGeom prst="roundRect">
                <a:avLst>
                  <a:gd name="adj" fmla="val 8712"/>
                </a:avLst>
              </a:prstGeom>
              <a:solidFill>
                <a:schemeClr val="accent2">
                  <a:lumMod val="60000"/>
                  <a:lumOff val="40000"/>
                  <a:alpha val="25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24" name="MH_Other_1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2513220" y="10237436"/>
                <a:ext cx="1297870" cy="1202548"/>
              </a:xfrm>
              <a:prstGeom prst="roundRect">
                <a:avLst>
                  <a:gd name="adj" fmla="val 8712"/>
                </a:avLst>
              </a:prstGeom>
              <a:solidFill>
                <a:schemeClr val="accent2"/>
              </a:solidFill>
              <a:ln w="19050">
                <a:solidFill>
                  <a:srgbClr val="FFFFFF"/>
                </a:solidFill>
              </a:ln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 rot="0">
              <a:off x="3729" y="7387"/>
              <a:ext cx="2339" cy="2146"/>
              <a:chOff x="12404825" y="7343471"/>
              <a:chExt cx="1485513" cy="1397000"/>
            </a:xfrm>
          </p:grpSpPr>
          <p:sp>
            <p:nvSpPr>
              <p:cNvPr id="94" name="MH_Other_14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404825" y="7343471"/>
                <a:ext cx="1485513" cy="1397000"/>
              </a:xfrm>
              <a:prstGeom prst="roundRect">
                <a:avLst>
                  <a:gd name="adj" fmla="val 8712"/>
                </a:avLst>
              </a:prstGeom>
              <a:solidFill>
                <a:schemeClr val="accent3">
                  <a:lumMod val="60000"/>
                  <a:lumOff val="40000"/>
                  <a:alpha val="25000"/>
                </a:schemeClr>
              </a:solidFill>
              <a:ln w="127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99" name="MH_Other_15"/>
              <p:cNvSpPr/>
              <p:nvPr>
                <p:custDataLst>
                  <p:tags r:id="rId19"/>
                </p:custDataLst>
              </p:nvPr>
            </p:nvSpPr>
            <p:spPr>
              <a:xfrm>
                <a:off x="12498916" y="7449451"/>
                <a:ext cx="1297870" cy="1202548"/>
              </a:xfrm>
              <a:prstGeom prst="roundRect">
                <a:avLst>
                  <a:gd name="adj" fmla="val 8712"/>
                </a:avLst>
              </a:prstGeom>
              <a:solidFill>
                <a:schemeClr val="accent3"/>
              </a:solidFill>
              <a:ln w="19050">
                <a:solidFill>
                  <a:srgbClr val="FFFFFF"/>
                </a:solidFill>
              </a:ln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grpSp>
          <p:nvGrpSpPr>
            <p:cNvPr id="100" name="组合 99"/>
            <p:cNvGrpSpPr/>
            <p:nvPr/>
          </p:nvGrpSpPr>
          <p:grpSpPr>
            <a:xfrm rot="0">
              <a:off x="3729" y="2914"/>
              <a:ext cx="2339" cy="2146"/>
              <a:chOff x="12325038" y="4432352"/>
              <a:chExt cx="1485513" cy="1397000"/>
            </a:xfrm>
          </p:grpSpPr>
          <p:sp>
            <p:nvSpPr>
              <p:cNvPr id="105" name="MH_Other_4"/>
              <p:cNvSpPr/>
              <p:nvPr>
                <p:custDataLst>
                  <p:tags r:id="rId20"/>
                </p:custDataLst>
              </p:nvPr>
            </p:nvSpPr>
            <p:spPr>
              <a:xfrm>
                <a:off x="12325038" y="4432352"/>
                <a:ext cx="1485513" cy="1397000"/>
              </a:xfrm>
              <a:prstGeom prst="roundRect">
                <a:avLst>
                  <a:gd name="adj" fmla="val 8712"/>
                </a:avLst>
              </a:prstGeom>
              <a:solidFill>
                <a:schemeClr val="accent1">
                  <a:lumMod val="60000"/>
                  <a:lumOff val="40000"/>
                  <a:alpha val="25000"/>
                </a:schemeClr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9" name="MH_Other_5"/>
              <p:cNvSpPr/>
              <p:nvPr>
                <p:custDataLst>
                  <p:tags r:id="rId21"/>
                </p:custDataLst>
              </p:nvPr>
            </p:nvSpPr>
            <p:spPr>
              <a:xfrm>
                <a:off x="12419129" y="4538284"/>
                <a:ext cx="1297870" cy="1202548"/>
              </a:xfrm>
              <a:prstGeom prst="roundRect">
                <a:avLst>
                  <a:gd name="adj" fmla="val 8712"/>
                </a:avLst>
              </a:prstGeom>
              <a:solidFill>
                <a:schemeClr val="accent1"/>
              </a:solidFill>
              <a:ln w="19050">
                <a:solidFill>
                  <a:srgbClr val="FFFFFF"/>
                </a:solidFill>
              </a:ln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4122" name="Shape 4122"/>
            <p:cNvSpPr/>
            <p:nvPr/>
          </p:nvSpPr>
          <p:spPr>
            <a:xfrm>
              <a:off x="4217" y="3303"/>
              <a:ext cx="1433" cy="13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038" y="98183"/>
                  </a:moveTo>
                  <a:lnTo>
                    <a:pt x="111816" y="98183"/>
                  </a:lnTo>
                  <a:cubicBezTo>
                    <a:pt x="113322" y="98183"/>
                    <a:pt x="114544" y="96961"/>
                    <a:pt x="114544" y="95455"/>
                  </a:cubicBezTo>
                  <a:cubicBezTo>
                    <a:pt x="114544" y="93944"/>
                    <a:pt x="113322" y="92727"/>
                    <a:pt x="111816" y="92727"/>
                  </a:cubicBezTo>
                  <a:lnTo>
                    <a:pt x="95455" y="92727"/>
                  </a:lnTo>
                  <a:cubicBezTo>
                    <a:pt x="93950" y="92727"/>
                    <a:pt x="92727" y="93944"/>
                    <a:pt x="92727" y="95455"/>
                  </a:cubicBezTo>
                  <a:lnTo>
                    <a:pt x="92727" y="111816"/>
                  </a:lnTo>
                  <a:cubicBezTo>
                    <a:pt x="92727" y="113327"/>
                    <a:pt x="93950" y="114544"/>
                    <a:pt x="95455" y="114544"/>
                  </a:cubicBezTo>
                  <a:cubicBezTo>
                    <a:pt x="96961" y="114544"/>
                    <a:pt x="98183" y="113327"/>
                    <a:pt x="98183" y="111816"/>
                  </a:cubicBezTo>
                  <a:lnTo>
                    <a:pt x="98183" y="102038"/>
                  </a:lnTo>
                  <a:lnTo>
                    <a:pt x="115344" y="119200"/>
                  </a:lnTo>
                  <a:cubicBezTo>
                    <a:pt x="115838" y="119694"/>
                    <a:pt x="116522" y="120000"/>
                    <a:pt x="117272" y="120000"/>
                  </a:cubicBezTo>
                  <a:cubicBezTo>
                    <a:pt x="118777" y="120000"/>
                    <a:pt x="120000" y="118777"/>
                    <a:pt x="120000" y="117272"/>
                  </a:cubicBezTo>
                  <a:cubicBezTo>
                    <a:pt x="120000" y="116522"/>
                    <a:pt x="119694" y="115838"/>
                    <a:pt x="119200" y="115344"/>
                  </a:cubicBezTo>
                  <a:cubicBezTo>
                    <a:pt x="119200" y="115344"/>
                    <a:pt x="102038" y="98183"/>
                    <a:pt x="102038" y="98183"/>
                  </a:cubicBezTo>
                  <a:close/>
                  <a:moveTo>
                    <a:pt x="24544" y="92727"/>
                  </a:moveTo>
                  <a:lnTo>
                    <a:pt x="8183" y="92727"/>
                  </a:lnTo>
                  <a:cubicBezTo>
                    <a:pt x="6677" y="92727"/>
                    <a:pt x="5455" y="93944"/>
                    <a:pt x="5455" y="95455"/>
                  </a:cubicBezTo>
                  <a:cubicBezTo>
                    <a:pt x="5455" y="96961"/>
                    <a:pt x="6677" y="98183"/>
                    <a:pt x="8183" y="98183"/>
                  </a:cubicBezTo>
                  <a:lnTo>
                    <a:pt x="17961" y="98183"/>
                  </a:lnTo>
                  <a:lnTo>
                    <a:pt x="800" y="115344"/>
                  </a:lnTo>
                  <a:cubicBezTo>
                    <a:pt x="305" y="115838"/>
                    <a:pt x="0" y="116522"/>
                    <a:pt x="0" y="117272"/>
                  </a:cubicBezTo>
                  <a:cubicBezTo>
                    <a:pt x="0" y="118777"/>
                    <a:pt x="1222" y="120000"/>
                    <a:pt x="2727" y="120000"/>
                  </a:cubicBezTo>
                  <a:cubicBezTo>
                    <a:pt x="3477" y="120000"/>
                    <a:pt x="4161" y="119694"/>
                    <a:pt x="4655" y="119200"/>
                  </a:cubicBezTo>
                  <a:lnTo>
                    <a:pt x="21816" y="102038"/>
                  </a:lnTo>
                  <a:lnTo>
                    <a:pt x="21816" y="111816"/>
                  </a:lnTo>
                  <a:cubicBezTo>
                    <a:pt x="21816" y="113327"/>
                    <a:pt x="23038" y="114544"/>
                    <a:pt x="24544" y="114544"/>
                  </a:cubicBezTo>
                  <a:cubicBezTo>
                    <a:pt x="26050" y="114544"/>
                    <a:pt x="27272" y="113327"/>
                    <a:pt x="27272" y="111816"/>
                  </a:cubicBezTo>
                  <a:lnTo>
                    <a:pt x="27272" y="95455"/>
                  </a:lnTo>
                  <a:cubicBezTo>
                    <a:pt x="27272" y="93944"/>
                    <a:pt x="26050" y="92727"/>
                    <a:pt x="24544" y="92727"/>
                  </a:cubicBezTo>
                  <a:moveTo>
                    <a:pt x="80988" y="77350"/>
                  </a:moveTo>
                  <a:cubicBezTo>
                    <a:pt x="79811" y="76422"/>
                    <a:pt x="78461" y="75588"/>
                    <a:pt x="77016" y="74833"/>
                  </a:cubicBezTo>
                  <a:cubicBezTo>
                    <a:pt x="78111" y="71166"/>
                    <a:pt x="78827" y="67111"/>
                    <a:pt x="79044" y="62800"/>
                  </a:cubicBezTo>
                  <a:lnTo>
                    <a:pt x="87088" y="62800"/>
                  </a:lnTo>
                  <a:cubicBezTo>
                    <a:pt x="86522" y="68305"/>
                    <a:pt x="84316" y="73305"/>
                    <a:pt x="80988" y="77350"/>
                  </a:cubicBezTo>
                  <a:moveTo>
                    <a:pt x="72977" y="84000"/>
                  </a:moveTo>
                  <a:cubicBezTo>
                    <a:pt x="73777" y="82733"/>
                    <a:pt x="74500" y="81338"/>
                    <a:pt x="75161" y="79855"/>
                  </a:cubicBezTo>
                  <a:cubicBezTo>
                    <a:pt x="75888" y="80250"/>
                    <a:pt x="76561" y="80672"/>
                    <a:pt x="77183" y="81122"/>
                  </a:cubicBezTo>
                  <a:cubicBezTo>
                    <a:pt x="75866" y="82194"/>
                    <a:pt x="74483" y="83183"/>
                    <a:pt x="72977" y="84000"/>
                  </a:cubicBezTo>
                  <a:moveTo>
                    <a:pt x="62800" y="71027"/>
                  </a:moveTo>
                  <a:lnTo>
                    <a:pt x="62800" y="62800"/>
                  </a:lnTo>
                  <a:lnTo>
                    <a:pt x="73477" y="62800"/>
                  </a:lnTo>
                  <a:cubicBezTo>
                    <a:pt x="73294" y="66377"/>
                    <a:pt x="72738" y="69705"/>
                    <a:pt x="71938" y="72738"/>
                  </a:cubicBezTo>
                  <a:cubicBezTo>
                    <a:pt x="69127" y="71838"/>
                    <a:pt x="66055" y="71244"/>
                    <a:pt x="62800" y="71027"/>
                  </a:cubicBezTo>
                  <a:moveTo>
                    <a:pt x="62800" y="86694"/>
                  </a:moveTo>
                  <a:lnTo>
                    <a:pt x="62800" y="76477"/>
                  </a:lnTo>
                  <a:cubicBezTo>
                    <a:pt x="65466" y="76666"/>
                    <a:pt x="67961" y="77144"/>
                    <a:pt x="70233" y="77827"/>
                  </a:cubicBezTo>
                  <a:cubicBezTo>
                    <a:pt x="68338" y="82250"/>
                    <a:pt x="65761" y="85455"/>
                    <a:pt x="62800" y="86694"/>
                  </a:cubicBezTo>
                  <a:moveTo>
                    <a:pt x="62800" y="48972"/>
                  </a:moveTo>
                  <a:cubicBezTo>
                    <a:pt x="66055" y="48755"/>
                    <a:pt x="69127" y="48161"/>
                    <a:pt x="71938" y="47261"/>
                  </a:cubicBezTo>
                  <a:cubicBezTo>
                    <a:pt x="72738" y="50294"/>
                    <a:pt x="73294" y="53622"/>
                    <a:pt x="73477" y="57205"/>
                  </a:cubicBezTo>
                  <a:lnTo>
                    <a:pt x="62800" y="57205"/>
                  </a:lnTo>
                  <a:cubicBezTo>
                    <a:pt x="62800" y="57205"/>
                    <a:pt x="62800" y="48972"/>
                    <a:pt x="62800" y="48972"/>
                  </a:cubicBezTo>
                  <a:close/>
                  <a:moveTo>
                    <a:pt x="62800" y="33305"/>
                  </a:moveTo>
                  <a:cubicBezTo>
                    <a:pt x="65761" y="34544"/>
                    <a:pt x="68338" y="37750"/>
                    <a:pt x="70233" y="42172"/>
                  </a:cubicBezTo>
                  <a:cubicBezTo>
                    <a:pt x="67961" y="42855"/>
                    <a:pt x="65466" y="43333"/>
                    <a:pt x="62800" y="43527"/>
                  </a:cubicBezTo>
                  <a:cubicBezTo>
                    <a:pt x="62800" y="43527"/>
                    <a:pt x="62800" y="33305"/>
                    <a:pt x="62800" y="33305"/>
                  </a:cubicBezTo>
                  <a:close/>
                  <a:moveTo>
                    <a:pt x="77183" y="38877"/>
                  </a:moveTo>
                  <a:cubicBezTo>
                    <a:pt x="76561" y="39327"/>
                    <a:pt x="75888" y="39750"/>
                    <a:pt x="75161" y="40150"/>
                  </a:cubicBezTo>
                  <a:cubicBezTo>
                    <a:pt x="74500" y="38666"/>
                    <a:pt x="73777" y="37266"/>
                    <a:pt x="72977" y="36000"/>
                  </a:cubicBezTo>
                  <a:cubicBezTo>
                    <a:pt x="74483" y="36816"/>
                    <a:pt x="75866" y="37805"/>
                    <a:pt x="77183" y="38877"/>
                  </a:cubicBezTo>
                  <a:moveTo>
                    <a:pt x="87088" y="57205"/>
                  </a:moveTo>
                  <a:lnTo>
                    <a:pt x="79044" y="57205"/>
                  </a:lnTo>
                  <a:cubicBezTo>
                    <a:pt x="78827" y="52888"/>
                    <a:pt x="78111" y="48833"/>
                    <a:pt x="77016" y="45166"/>
                  </a:cubicBezTo>
                  <a:cubicBezTo>
                    <a:pt x="78461" y="44411"/>
                    <a:pt x="79811" y="43577"/>
                    <a:pt x="80988" y="42650"/>
                  </a:cubicBezTo>
                  <a:cubicBezTo>
                    <a:pt x="84316" y="46694"/>
                    <a:pt x="86522" y="51694"/>
                    <a:pt x="87088" y="57205"/>
                  </a:cubicBezTo>
                  <a:moveTo>
                    <a:pt x="57200" y="43527"/>
                  </a:moveTo>
                  <a:cubicBezTo>
                    <a:pt x="54533" y="43333"/>
                    <a:pt x="52038" y="42855"/>
                    <a:pt x="49766" y="42172"/>
                  </a:cubicBezTo>
                  <a:cubicBezTo>
                    <a:pt x="51661" y="37750"/>
                    <a:pt x="54244" y="34544"/>
                    <a:pt x="57200" y="33305"/>
                  </a:cubicBezTo>
                  <a:cubicBezTo>
                    <a:pt x="57200" y="33305"/>
                    <a:pt x="57200" y="43527"/>
                    <a:pt x="57200" y="43527"/>
                  </a:cubicBezTo>
                  <a:close/>
                  <a:moveTo>
                    <a:pt x="57200" y="57205"/>
                  </a:moveTo>
                  <a:lnTo>
                    <a:pt x="46522" y="57205"/>
                  </a:lnTo>
                  <a:cubicBezTo>
                    <a:pt x="46705" y="53622"/>
                    <a:pt x="47261" y="50294"/>
                    <a:pt x="48061" y="47261"/>
                  </a:cubicBezTo>
                  <a:cubicBezTo>
                    <a:pt x="50877" y="48161"/>
                    <a:pt x="53944" y="48755"/>
                    <a:pt x="57200" y="48972"/>
                  </a:cubicBezTo>
                  <a:cubicBezTo>
                    <a:pt x="57200" y="48972"/>
                    <a:pt x="57200" y="57205"/>
                    <a:pt x="57200" y="57205"/>
                  </a:cubicBezTo>
                  <a:close/>
                  <a:moveTo>
                    <a:pt x="57200" y="71027"/>
                  </a:moveTo>
                  <a:cubicBezTo>
                    <a:pt x="53944" y="71244"/>
                    <a:pt x="50877" y="71838"/>
                    <a:pt x="48061" y="72738"/>
                  </a:cubicBezTo>
                  <a:cubicBezTo>
                    <a:pt x="47261" y="69705"/>
                    <a:pt x="46705" y="66377"/>
                    <a:pt x="46522" y="62800"/>
                  </a:cubicBezTo>
                  <a:lnTo>
                    <a:pt x="57200" y="62800"/>
                  </a:lnTo>
                  <a:cubicBezTo>
                    <a:pt x="57200" y="62800"/>
                    <a:pt x="57200" y="71027"/>
                    <a:pt x="57200" y="71027"/>
                  </a:cubicBezTo>
                  <a:close/>
                  <a:moveTo>
                    <a:pt x="57200" y="86694"/>
                  </a:moveTo>
                  <a:cubicBezTo>
                    <a:pt x="54244" y="85455"/>
                    <a:pt x="51661" y="82250"/>
                    <a:pt x="49766" y="77827"/>
                  </a:cubicBezTo>
                  <a:cubicBezTo>
                    <a:pt x="52038" y="77144"/>
                    <a:pt x="54533" y="76666"/>
                    <a:pt x="57200" y="76477"/>
                  </a:cubicBezTo>
                  <a:cubicBezTo>
                    <a:pt x="57200" y="76477"/>
                    <a:pt x="57200" y="86694"/>
                    <a:pt x="57200" y="86694"/>
                  </a:cubicBezTo>
                  <a:close/>
                  <a:moveTo>
                    <a:pt x="42816" y="81122"/>
                  </a:moveTo>
                  <a:cubicBezTo>
                    <a:pt x="43438" y="80672"/>
                    <a:pt x="44116" y="80250"/>
                    <a:pt x="44838" y="79855"/>
                  </a:cubicBezTo>
                  <a:cubicBezTo>
                    <a:pt x="45500" y="81338"/>
                    <a:pt x="46227" y="82733"/>
                    <a:pt x="47022" y="84000"/>
                  </a:cubicBezTo>
                  <a:cubicBezTo>
                    <a:pt x="45516" y="83183"/>
                    <a:pt x="44133" y="82194"/>
                    <a:pt x="42816" y="81122"/>
                  </a:cubicBezTo>
                  <a:moveTo>
                    <a:pt x="32916" y="62800"/>
                  </a:moveTo>
                  <a:lnTo>
                    <a:pt x="40955" y="62800"/>
                  </a:lnTo>
                  <a:cubicBezTo>
                    <a:pt x="41172" y="67111"/>
                    <a:pt x="41888" y="71166"/>
                    <a:pt x="42983" y="74833"/>
                  </a:cubicBezTo>
                  <a:cubicBezTo>
                    <a:pt x="41538" y="75588"/>
                    <a:pt x="40194" y="76422"/>
                    <a:pt x="39011" y="77350"/>
                  </a:cubicBezTo>
                  <a:cubicBezTo>
                    <a:pt x="35683" y="73305"/>
                    <a:pt x="33477" y="68305"/>
                    <a:pt x="32916" y="62800"/>
                  </a:cubicBezTo>
                  <a:moveTo>
                    <a:pt x="39011" y="42650"/>
                  </a:moveTo>
                  <a:cubicBezTo>
                    <a:pt x="40194" y="43577"/>
                    <a:pt x="41538" y="44411"/>
                    <a:pt x="42983" y="45166"/>
                  </a:cubicBezTo>
                  <a:cubicBezTo>
                    <a:pt x="41888" y="48833"/>
                    <a:pt x="41172" y="52888"/>
                    <a:pt x="40955" y="57205"/>
                  </a:cubicBezTo>
                  <a:lnTo>
                    <a:pt x="32916" y="57205"/>
                  </a:lnTo>
                  <a:cubicBezTo>
                    <a:pt x="33477" y="51694"/>
                    <a:pt x="35683" y="46694"/>
                    <a:pt x="39011" y="42650"/>
                  </a:cubicBezTo>
                  <a:moveTo>
                    <a:pt x="47022" y="36000"/>
                  </a:moveTo>
                  <a:cubicBezTo>
                    <a:pt x="46227" y="37266"/>
                    <a:pt x="45500" y="38666"/>
                    <a:pt x="44838" y="40150"/>
                  </a:cubicBezTo>
                  <a:cubicBezTo>
                    <a:pt x="44116" y="39750"/>
                    <a:pt x="43438" y="39327"/>
                    <a:pt x="42816" y="38877"/>
                  </a:cubicBezTo>
                  <a:cubicBezTo>
                    <a:pt x="44133" y="37805"/>
                    <a:pt x="45516" y="36816"/>
                    <a:pt x="47022" y="36000"/>
                  </a:cubicBezTo>
                  <a:moveTo>
                    <a:pt x="60000" y="27272"/>
                  </a:moveTo>
                  <a:cubicBezTo>
                    <a:pt x="41922" y="27272"/>
                    <a:pt x="27272" y="41922"/>
                    <a:pt x="27272" y="60000"/>
                  </a:cubicBezTo>
                  <a:cubicBezTo>
                    <a:pt x="27272" y="78072"/>
                    <a:pt x="41922" y="92727"/>
                    <a:pt x="60000" y="92727"/>
                  </a:cubicBezTo>
                  <a:cubicBezTo>
                    <a:pt x="78072" y="92727"/>
                    <a:pt x="92727" y="78072"/>
                    <a:pt x="92727" y="60000"/>
                  </a:cubicBezTo>
                  <a:cubicBezTo>
                    <a:pt x="92727" y="41922"/>
                    <a:pt x="78072" y="27272"/>
                    <a:pt x="60000" y="27272"/>
                  </a:cubicBezTo>
                  <a:moveTo>
                    <a:pt x="17961" y="21816"/>
                  </a:moveTo>
                  <a:lnTo>
                    <a:pt x="8183" y="21816"/>
                  </a:lnTo>
                  <a:cubicBezTo>
                    <a:pt x="6677" y="21816"/>
                    <a:pt x="5455" y="23038"/>
                    <a:pt x="5455" y="24544"/>
                  </a:cubicBezTo>
                  <a:cubicBezTo>
                    <a:pt x="5455" y="26055"/>
                    <a:pt x="6677" y="27272"/>
                    <a:pt x="8183" y="27272"/>
                  </a:cubicBezTo>
                  <a:lnTo>
                    <a:pt x="24544" y="27272"/>
                  </a:lnTo>
                  <a:cubicBezTo>
                    <a:pt x="26050" y="27272"/>
                    <a:pt x="27272" y="26055"/>
                    <a:pt x="27272" y="24544"/>
                  </a:cubicBezTo>
                  <a:lnTo>
                    <a:pt x="27272" y="8183"/>
                  </a:lnTo>
                  <a:cubicBezTo>
                    <a:pt x="27272" y="6672"/>
                    <a:pt x="26050" y="5455"/>
                    <a:pt x="24544" y="5455"/>
                  </a:cubicBezTo>
                  <a:cubicBezTo>
                    <a:pt x="23038" y="5455"/>
                    <a:pt x="21816" y="6672"/>
                    <a:pt x="21816" y="8183"/>
                  </a:cubicBezTo>
                  <a:lnTo>
                    <a:pt x="21816" y="17961"/>
                  </a:lnTo>
                  <a:lnTo>
                    <a:pt x="4655" y="800"/>
                  </a:lnTo>
                  <a:cubicBezTo>
                    <a:pt x="4161" y="305"/>
                    <a:pt x="3477" y="0"/>
                    <a:pt x="2727" y="0"/>
                  </a:cubicBezTo>
                  <a:cubicBezTo>
                    <a:pt x="1222" y="0"/>
                    <a:pt x="0" y="1222"/>
                    <a:pt x="0" y="2727"/>
                  </a:cubicBezTo>
                  <a:cubicBezTo>
                    <a:pt x="0" y="3483"/>
                    <a:pt x="305" y="4161"/>
                    <a:pt x="800" y="4655"/>
                  </a:cubicBezTo>
                  <a:cubicBezTo>
                    <a:pt x="800" y="4655"/>
                    <a:pt x="17961" y="21816"/>
                    <a:pt x="17961" y="21816"/>
                  </a:cubicBezTo>
                  <a:close/>
                  <a:moveTo>
                    <a:pt x="95455" y="27272"/>
                  </a:moveTo>
                  <a:lnTo>
                    <a:pt x="111816" y="27272"/>
                  </a:lnTo>
                  <a:cubicBezTo>
                    <a:pt x="113322" y="27272"/>
                    <a:pt x="114544" y="26055"/>
                    <a:pt x="114544" y="24544"/>
                  </a:cubicBezTo>
                  <a:cubicBezTo>
                    <a:pt x="114544" y="23038"/>
                    <a:pt x="113322" y="21816"/>
                    <a:pt x="111816" y="21816"/>
                  </a:cubicBezTo>
                  <a:lnTo>
                    <a:pt x="102038" y="21816"/>
                  </a:lnTo>
                  <a:lnTo>
                    <a:pt x="119200" y="4655"/>
                  </a:lnTo>
                  <a:cubicBezTo>
                    <a:pt x="119694" y="4161"/>
                    <a:pt x="120000" y="3483"/>
                    <a:pt x="120000" y="2727"/>
                  </a:cubicBezTo>
                  <a:cubicBezTo>
                    <a:pt x="120000" y="1222"/>
                    <a:pt x="118777" y="0"/>
                    <a:pt x="117272" y="0"/>
                  </a:cubicBezTo>
                  <a:cubicBezTo>
                    <a:pt x="116522" y="0"/>
                    <a:pt x="115838" y="305"/>
                    <a:pt x="115344" y="800"/>
                  </a:cubicBezTo>
                  <a:lnTo>
                    <a:pt x="98183" y="17961"/>
                  </a:lnTo>
                  <a:lnTo>
                    <a:pt x="98183" y="8183"/>
                  </a:lnTo>
                  <a:cubicBezTo>
                    <a:pt x="98183" y="6672"/>
                    <a:pt x="96961" y="5455"/>
                    <a:pt x="95455" y="5455"/>
                  </a:cubicBezTo>
                  <a:cubicBezTo>
                    <a:pt x="93950" y="5455"/>
                    <a:pt x="92727" y="6672"/>
                    <a:pt x="92727" y="8183"/>
                  </a:cubicBezTo>
                  <a:lnTo>
                    <a:pt x="92727" y="24544"/>
                  </a:lnTo>
                  <a:cubicBezTo>
                    <a:pt x="92727" y="26055"/>
                    <a:pt x="93950" y="27272"/>
                    <a:pt x="95455" y="2727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p>
              <a:pPr marL="0" marR="0" lvl="0" indent="0" algn="l" rtl="0" fontAlgn="auto">
                <a:spcBef>
                  <a:spcPts val="0"/>
                </a:spcBef>
                <a:buNone/>
              </a:pPr>
              <a:endParaRPr sz="3000" strike="noStrike" noProof="1">
                <a:solidFill>
                  <a:schemeClr val="dk1"/>
                </a:solidFill>
                <a:latin typeface="Noto Mono" panose="020B0609030804020204" charset="0"/>
                <a:ea typeface="Noto Mono" panose="020B0609030804020204" charset="0"/>
                <a:cs typeface="Noto Mono" panose="020B0609030804020204" charset="0"/>
                <a:sym typeface="Lato" panose="020F0502020204030203"/>
              </a:endParaRPr>
            </a:p>
          </p:txBody>
        </p:sp>
        <p:sp>
          <p:nvSpPr>
            <p:cNvPr id="3780" name="Shape 3780"/>
            <p:cNvSpPr/>
            <p:nvPr/>
          </p:nvSpPr>
          <p:spPr>
            <a:xfrm>
              <a:off x="4182" y="12059"/>
              <a:ext cx="1433" cy="1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p>
              <a:pPr marL="0" marR="0" lvl="0" indent="0" algn="l" rtl="0" fontAlgn="auto">
                <a:spcBef>
                  <a:spcPts val="0"/>
                </a:spcBef>
                <a:buNone/>
              </a:pPr>
              <a:endParaRPr sz="3000" strike="noStrike" noProof="1">
                <a:solidFill>
                  <a:schemeClr val="dk1"/>
                </a:solidFill>
                <a:latin typeface="Noto Mono" panose="020B0609030804020204" charset="0"/>
                <a:ea typeface="Noto Mono" panose="020B0609030804020204" charset="0"/>
                <a:cs typeface="Noto Mono" panose="020B0609030804020204" charset="0"/>
                <a:sym typeface="Lato" panose="020F0502020204030203"/>
              </a:endParaRPr>
            </a:p>
          </p:txBody>
        </p:sp>
        <p:sp>
          <p:nvSpPr>
            <p:cNvPr id="4121" name="Shape 4121"/>
            <p:cNvSpPr/>
            <p:nvPr/>
          </p:nvSpPr>
          <p:spPr>
            <a:xfrm>
              <a:off x="4182" y="7761"/>
              <a:ext cx="1433" cy="13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861" y="55444"/>
                  </a:moveTo>
                  <a:cubicBezTo>
                    <a:pt x="108816" y="54966"/>
                    <a:pt x="108750" y="54505"/>
                    <a:pt x="108694" y="54033"/>
                  </a:cubicBezTo>
                  <a:cubicBezTo>
                    <a:pt x="108566" y="52994"/>
                    <a:pt x="108411" y="51972"/>
                    <a:pt x="108222" y="50955"/>
                  </a:cubicBezTo>
                  <a:cubicBezTo>
                    <a:pt x="108127" y="50433"/>
                    <a:pt x="108022" y="49922"/>
                    <a:pt x="107911" y="49405"/>
                  </a:cubicBezTo>
                  <a:cubicBezTo>
                    <a:pt x="107688" y="48400"/>
                    <a:pt x="107427" y="47405"/>
                    <a:pt x="107144" y="46422"/>
                  </a:cubicBezTo>
                  <a:cubicBezTo>
                    <a:pt x="107016" y="45977"/>
                    <a:pt x="106911" y="45527"/>
                    <a:pt x="106766" y="45088"/>
                  </a:cubicBezTo>
                  <a:cubicBezTo>
                    <a:pt x="106350" y="43772"/>
                    <a:pt x="105872" y="42477"/>
                    <a:pt x="105350" y="41211"/>
                  </a:cubicBezTo>
                  <a:cubicBezTo>
                    <a:pt x="105127" y="40672"/>
                    <a:pt x="104866" y="40161"/>
                    <a:pt x="104627" y="39633"/>
                  </a:cubicBezTo>
                  <a:cubicBezTo>
                    <a:pt x="104283" y="38883"/>
                    <a:pt x="103933" y="38138"/>
                    <a:pt x="103555" y="37411"/>
                  </a:cubicBezTo>
                  <a:cubicBezTo>
                    <a:pt x="103222" y="36766"/>
                    <a:pt x="102866" y="36133"/>
                    <a:pt x="102500" y="35505"/>
                  </a:cubicBezTo>
                  <a:cubicBezTo>
                    <a:pt x="102177" y="34950"/>
                    <a:pt x="101838" y="34400"/>
                    <a:pt x="101494" y="33855"/>
                  </a:cubicBezTo>
                  <a:cubicBezTo>
                    <a:pt x="101066" y="33172"/>
                    <a:pt x="100633" y="32494"/>
                    <a:pt x="100172" y="31838"/>
                  </a:cubicBezTo>
                  <a:cubicBezTo>
                    <a:pt x="99922" y="31483"/>
                    <a:pt x="99644" y="31138"/>
                    <a:pt x="99383" y="30783"/>
                  </a:cubicBezTo>
                  <a:cubicBezTo>
                    <a:pt x="97466" y="28222"/>
                    <a:pt x="95327" y="25838"/>
                    <a:pt x="92955" y="23694"/>
                  </a:cubicBezTo>
                  <a:cubicBezTo>
                    <a:pt x="92805" y="23561"/>
                    <a:pt x="92661" y="23422"/>
                    <a:pt x="92511" y="23288"/>
                  </a:cubicBezTo>
                  <a:cubicBezTo>
                    <a:pt x="91661" y="22544"/>
                    <a:pt x="90794" y="21816"/>
                    <a:pt x="89894" y="21127"/>
                  </a:cubicBezTo>
                  <a:cubicBezTo>
                    <a:pt x="89850" y="21088"/>
                    <a:pt x="89805" y="21055"/>
                    <a:pt x="89755" y="21022"/>
                  </a:cubicBezTo>
                  <a:cubicBezTo>
                    <a:pt x="85883" y="18066"/>
                    <a:pt x="81555" y="15672"/>
                    <a:pt x="76900" y="13961"/>
                  </a:cubicBezTo>
                  <a:cubicBezTo>
                    <a:pt x="75511" y="16177"/>
                    <a:pt x="74094" y="19000"/>
                    <a:pt x="72444" y="19944"/>
                  </a:cubicBezTo>
                  <a:cubicBezTo>
                    <a:pt x="70055" y="21305"/>
                    <a:pt x="70227" y="26761"/>
                    <a:pt x="74827" y="26250"/>
                  </a:cubicBezTo>
                  <a:cubicBezTo>
                    <a:pt x="74827" y="26250"/>
                    <a:pt x="73466" y="27611"/>
                    <a:pt x="74827" y="32555"/>
                  </a:cubicBezTo>
                  <a:cubicBezTo>
                    <a:pt x="76194" y="37500"/>
                    <a:pt x="78477" y="38572"/>
                    <a:pt x="85227" y="35794"/>
                  </a:cubicBezTo>
                  <a:cubicBezTo>
                    <a:pt x="88122" y="34600"/>
                    <a:pt x="90322" y="35222"/>
                    <a:pt x="90000" y="38183"/>
                  </a:cubicBezTo>
                  <a:cubicBezTo>
                    <a:pt x="89316" y="44488"/>
                    <a:pt x="84455" y="44222"/>
                    <a:pt x="88122" y="54377"/>
                  </a:cubicBezTo>
                  <a:cubicBezTo>
                    <a:pt x="90338" y="60511"/>
                    <a:pt x="95794" y="62900"/>
                    <a:pt x="97838" y="67672"/>
                  </a:cubicBezTo>
                  <a:cubicBezTo>
                    <a:pt x="98966" y="70294"/>
                    <a:pt x="103283" y="72711"/>
                    <a:pt x="106944" y="74355"/>
                  </a:cubicBezTo>
                  <a:cubicBezTo>
                    <a:pt x="107338" y="73072"/>
                    <a:pt x="107666" y="71761"/>
                    <a:pt x="107955" y="70427"/>
                  </a:cubicBezTo>
                  <a:cubicBezTo>
                    <a:pt x="108066" y="69927"/>
                    <a:pt x="108150" y="69411"/>
                    <a:pt x="108244" y="68900"/>
                  </a:cubicBezTo>
                  <a:cubicBezTo>
                    <a:pt x="108427" y="67911"/>
                    <a:pt x="108583" y="66911"/>
                    <a:pt x="108700" y="65900"/>
                  </a:cubicBezTo>
                  <a:cubicBezTo>
                    <a:pt x="108755" y="65422"/>
                    <a:pt x="108822" y="64950"/>
                    <a:pt x="108866" y="64466"/>
                  </a:cubicBezTo>
                  <a:cubicBezTo>
                    <a:pt x="109000" y="63000"/>
                    <a:pt x="109088" y="61511"/>
                    <a:pt x="109088" y="60000"/>
                  </a:cubicBezTo>
                  <a:cubicBezTo>
                    <a:pt x="109088" y="58461"/>
                    <a:pt x="109000" y="56944"/>
                    <a:pt x="108861" y="55444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90127"/>
                    <a:pt x="90122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  <a:moveTo>
                    <a:pt x="46705" y="54033"/>
                  </a:moveTo>
                  <a:cubicBezTo>
                    <a:pt x="47044" y="50111"/>
                    <a:pt x="53350" y="46022"/>
                    <a:pt x="57611" y="44150"/>
                  </a:cubicBezTo>
                  <a:cubicBezTo>
                    <a:pt x="61872" y="42272"/>
                    <a:pt x="65794" y="41588"/>
                    <a:pt x="65283" y="38350"/>
                  </a:cubicBezTo>
                  <a:cubicBezTo>
                    <a:pt x="64772" y="35111"/>
                    <a:pt x="63577" y="32727"/>
                    <a:pt x="56933" y="32727"/>
                  </a:cubicBezTo>
                  <a:cubicBezTo>
                    <a:pt x="50283" y="32727"/>
                    <a:pt x="53183" y="41588"/>
                    <a:pt x="47727" y="36305"/>
                  </a:cubicBezTo>
                  <a:cubicBezTo>
                    <a:pt x="42272" y="31022"/>
                    <a:pt x="48916" y="32388"/>
                    <a:pt x="51644" y="31194"/>
                  </a:cubicBezTo>
                  <a:cubicBezTo>
                    <a:pt x="54372" y="30000"/>
                    <a:pt x="57100" y="25055"/>
                    <a:pt x="52327" y="24716"/>
                  </a:cubicBezTo>
                  <a:cubicBezTo>
                    <a:pt x="47555" y="24377"/>
                    <a:pt x="48577" y="26761"/>
                    <a:pt x="44827" y="25400"/>
                  </a:cubicBezTo>
                  <a:cubicBezTo>
                    <a:pt x="41077" y="24033"/>
                    <a:pt x="39372" y="30172"/>
                    <a:pt x="36988" y="29316"/>
                  </a:cubicBezTo>
                  <a:cubicBezTo>
                    <a:pt x="35405" y="28755"/>
                    <a:pt x="31183" y="25583"/>
                    <a:pt x="28388" y="22466"/>
                  </a:cubicBezTo>
                  <a:cubicBezTo>
                    <a:pt x="22744" y="27222"/>
                    <a:pt x="18205" y="33233"/>
                    <a:pt x="15161" y="40066"/>
                  </a:cubicBezTo>
                  <a:cubicBezTo>
                    <a:pt x="15972" y="49233"/>
                    <a:pt x="20966" y="54033"/>
                    <a:pt x="20966" y="54033"/>
                  </a:cubicBezTo>
                  <a:cubicBezTo>
                    <a:pt x="20966" y="54033"/>
                    <a:pt x="23522" y="60000"/>
                    <a:pt x="38861" y="67327"/>
                  </a:cubicBezTo>
                  <a:cubicBezTo>
                    <a:pt x="38861" y="67327"/>
                    <a:pt x="41761" y="67500"/>
                    <a:pt x="38350" y="64088"/>
                  </a:cubicBezTo>
                  <a:cubicBezTo>
                    <a:pt x="34944" y="60683"/>
                    <a:pt x="31194" y="56422"/>
                    <a:pt x="35455" y="54205"/>
                  </a:cubicBezTo>
                  <a:cubicBezTo>
                    <a:pt x="39716" y="51988"/>
                    <a:pt x="40911" y="52161"/>
                    <a:pt x="41933" y="56250"/>
                  </a:cubicBezTo>
                  <a:cubicBezTo>
                    <a:pt x="42955" y="60338"/>
                    <a:pt x="46361" y="57955"/>
                    <a:pt x="46705" y="54033"/>
                  </a:cubicBezTo>
                  <a:moveTo>
                    <a:pt x="90255" y="71505"/>
                  </a:moveTo>
                  <a:cubicBezTo>
                    <a:pt x="88294" y="72700"/>
                    <a:pt x="88377" y="75338"/>
                    <a:pt x="90000" y="76788"/>
                  </a:cubicBezTo>
                  <a:cubicBezTo>
                    <a:pt x="91616" y="78238"/>
                    <a:pt x="94855" y="80111"/>
                    <a:pt x="95877" y="76788"/>
                  </a:cubicBezTo>
                  <a:cubicBezTo>
                    <a:pt x="96900" y="73466"/>
                    <a:pt x="92216" y="70311"/>
                    <a:pt x="90255" y="71505"/>
                  </a:cubicBezTo>
                  <a:moveTo>
                    <a:pt x="66816" y="71933"/>
                  </a:moveTo>
                  <a:cubicBezTo>
                    <a:pt x="61022" y="66988"/>
                    <a:pt x="61705" y="64772"/>
                    <a:pt x="54372" y="64772"/>
                  </a:cubicBezTo>
                  <a:cubicBezTo>
                    <a:pt x="47044" y="64772"/>
                    <a:pt x="42444" y="66477"/>
                    <a:pt x="44316" y="76705"/>
                  </a:cubicBezTo>
                  <a:cubicBezTo>
                    <a:pt x="46194" y="86933"/>
                    <a:pt x="51644" y="82327"/>
                    <a:pt x="51138" y="90172"/>
                  </a:cubicBezTo>
                  <a:cubicBezTo>
                    <a:pt x="50622" y="98011"/>
                    <a:pt x="52500" y="99716"/>
                    <a:pt x="53694" y="101588"/>
                  </a:cubicBezTo>
                  <a:cubicBezTo>
                    <a:pt x="54888" y="103466"/>
                    <a:pt x="58466" y="108922"/>
                    <a:pt x="59827" y="101250"/>
                  </a:cubicBezTo>
                  <a:cubicBezTo>
                    <a:pt x="61194" y="93577"/>
                    <a:pt x="63750" y="89316"/>
                    <a:pt x="66644" y="85566"/>
                  </a:cubicBezTo>
                  <a:cubicBezTo>
                    <a:pt x="69544" y="81816"/>
                    <a:pt x="72611" y="76872"/>
                    <a:pt x="66816" y="7193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38075" tIns="38075" rIns="38075" bIns="38075" anchor="ctr" anchorCtr="0">
              <a:noAutofit/>
            </a:bodyPr>
            <a:p>
              <a:pPr marL="0" marR="0" lvl="0" indent="0" algn="l" rtl="0" fontAlgn="auto">
                <a:spcBef>
                  <a:spcPts val="0"/>
                </a:spcBef>
                <a:buNone/>
              </a:pPr>
              <a:endParaRPr sz="3000" strike="noStrike" noProof="1">
                <a:solidFill>
                  <a:schemeClr val="dk1"/>
                </a:solidFill>
                <a:latin typeface="Noto Mono" panose="020B0609030804020204" charset="0"/>
                <a:ea typeface="Noto Mono" panose="020B0609030804020204" charset="0"/>
                <a:cs typeface="Noto Mono" panose="020B0609030804020204" charset="0"/>
                <a:sym typeface="Lato" panose="020F0502020204030203"/>
              </a:endParaRPr>
            </a:p>
          </p:txBody>
        </p:sp>
        <p:cxnSp>
          <p:nvCxnSpPr>
            <p:cNvPr id="2" name="MH_Other_2"/>
            <p:cNvCxnSpPr/>
            <p:nvPr>
              <p:custDataLst>
                <p:tags r:id="rId22"/>
              </p:custDataLst>
            </p:nvPr>
          </p:nvCxnSpPr>
          <p:spPr>
            <a:xfrm flipV="1">
              <a:off x="6155" y="16897"/>
              <a:ext cx="1358" cy="3"/>
            </a:xfrm>
            <a:prstGeom prst="line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MH_Other_16"/>
            <p:cNvSpPr/>
            <p:nvPr>
              <p:custDataLst>
                <p:tags r:id="rId23"/>
              </p:custDataLst>
            </p:nvPr>
          </p:nvSpPr>
          <p:spPr>
            <a:xfrm flipH="1">
              <a:off x="7390" y="15908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" name="MH_Other_17"/>
            <p:cNvSpPr/>
            <p:nvPr>
              <p:custDataLst>
                <p:tags r:id="rId24"/>
              </p:custDataLst>
            </p:nvPr>
          </p:nvSpPr>
          <p:spPr>
            <a:xfrm>
              <a:off x="24258" y="15908"/>
              <a:ext cx="275" cy="1981"/>
            </a:xfrm>
            <a:prstGeom prst="rightBracket">
              <a:avLst/>
            </a:prstGeom>
            <a:ln w="28575">
              <a:solidFill>
                <a:srgbClr val="DDDDD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82843" tIns="91422" rIns="182843" bIns="91422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MH_SubTitle_3"/>
            <p:cNvSpPr txBox="1"/>
            <p:nvPr>
              <p:custDataLst>
                <p:tags r:id="rId25"/>
              </p:custDataLst>
            </p:nvPr>
          </p:nvSpPr>
          <p:spPr>
            <a:xfrm>
              <a:off x="8028" y="15828"/>
              <a:ext cx="15167" cy="93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/>
            <a:lstStyle>
              <a:defPPr>
                <a:defRPr lang="zh-CN"/>
              </a:defPPr>
              <a:lvl1pPr>
                <a:lnSpc>
                  <a:spcPct val="130000"/>
                </a:lnSpc>
                <a:defRPr sz="1200"/>
              </a:lvl1pPr>
            </a:lstStyle>
            <a:p>
              <a:pPr>
                <a:defRPr/>
              </a:pPr>
              <a:r>
                <a:rPr lang="zh-CN" altLang="en-US" sz="3600" b="1" dirty="0" smtClean="0">
                  <a:solidFill>
                    <a:schemeClr val="accent3">
                      <a:lumMod val="75000"/>
                    </a:schemeClr>
                  </a:solidFill>
                </a:rPr>
                <a:t>可视化图表支持运营</a:t>
              </a:r>
              <a:endParaRPr lang="zh-CN" altLang="en-US" sz="3600" b="1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0" name="MH_Text_3"/>
            <p:cNvSpPr txBox="1"/>
            <p:nvPr>
              <p:custDataLst>
                <p:tags r:id="rId26"/>
              </p:custDataLst>
            </p:nvPr>
          </p:nvSpPr>
          <p:spPr>
            <a:xfrm>
              <a:off x="8028" y="17015"/>
              <a:ext cx="15166" cy="2350"/>
            </a:xfrm>
            <a:prstGeom prst="rect">
              <a:avLst/>
            </a:prstGeom>
            <a:noFill/>
          </p:spPr>
          <p:txBody>
            <a:bodyPr lIns="0" tIns="0" rIns="0" bIns="0" anchor="ctr">
              <a:norm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>
                <a:lnSpc>
                  <a:spcPct val="130000"/>
                </a:lnSpc>
                <a:defRPr sz="28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r>
                <a:rPr lang="zh-CN" altLang="en-US" dirty="0" smtClean="0"/>
                <a:t> 运营情况、用户访问情况、资源情况、可视化图表展现</a:t>
              </a:r>
              <a:endParaRPr lang="zh-CN" altLang="en-US" dirty="0" smtClean="0">
                <a:ea typeface="宋体" panose="02010600030101010101" pitchFamily="2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 rot="0">
              <a:off x="3816" y="15828"/>
              <a:ext cx="2339" cy="2142"/>
              <a:chOff x="12419129" y="10133068"/>
              <a:chExt cx="1485513" cy="1393824"/>
            </a:xfrm>
          </p:grpSpPr>
          <p:sp>
            <p:nvSpPr>
              <p:cNvPr id="30" name="MH_Other_9"/>
              <p:cNvSpPr/>
              <p:nvPr>
                <p:custDataLst>
                  <p:tags r:id="rId27"/>
                </p:custDataLst>
              </p:nvPr>
            </p:nvSpPr>
            <p:spPr>
              <a:xfrm>
                <a:off x="12419129" y="10133068"/>
                <a:ext cx="1485513" cy="1393824"/>
              </a:xfrm>
              <a:prstGeom prst="roundRect">
                <a:avLst>
                  <a:gd name="adj" fmla="val 8712"/>
                </a:avLst>
              </a:prstGeom>
              <a:solidFill>
                <a:schemeClr val="accent2">
                  <a:lumMod val="60000"/>
                  <a:lumOff val="40000"/>
                  <a:alpha val="25000"/>
                </a:schemeClr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39" name="MH_Other_10"/>
              <p:cNvSpPr/>
              <p:nvPr>
                <p:custDataLst>
                  <p:tags r:id="rId28"/>
                </p:custDataLst>
              </p:nvPr>
            </p:nvSpPr>
            <p:spPr>
              <a:xfrm>
                <a:off x="12513220" y="10237436"/>
                <a:ext cx="1297870" cy="1202548"/>
              </a:xfrm>
              <a:prstGeom prst="roundRect">
                <a:avLst>
                  <a:gd name="adj" fmla="val 8712"/>
                </a:avLst>
              </a:prstGeom>
              <a:solidFill>
                <a:schemeClr val="accent2"/>
              </a:solidFill>
              <a:ln w="19050">
                <a:solidFill>
                  <a:srgbClr val="FFFFFF"/>
                </a:solidFill>
              </a:ln>
              <a:effectLst>
                <a:innerShdw blurRad="114300">
                  <a:schemeClr val="bg1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2843" tIns="91422" rIns="182843" bIns="91422"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162" y="16172"/>
              <a:ext cx="1568" cy="1509"/>
            </a:xfrm>
            <a:prstGeom prst="rect">
              <a:avLst/>
            </a:prstGeom>
          </p:spPr>
        </p:pic>
        <p:sp>
          <p:nvSpPr>
            <p:cNvPr id="53" name="矩形 52"/>
            <p:cNvSpPr/>
            <p:nvPr/>
          </p:nvSpPr>
          <p:spPr>
            <a:xfrm>
              <a:off x="28240" y="9858"/>
              <a:ext cx="6277" cy="116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800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rPr>
                <a:t>4. </a:t>
              </a:r>
              <a:r>
                <a:rPr lang="zh-CN" altLang="en-US" sz="2800" dirty="0">
                  <a:solidFill>
                    <a:srgbClr val="2F5597"/>
                  </a:solidFill>
                  <a:latin typeface="微软雅黑" panose="020B0503020204020204" charset="-122"/>
                  <a:ea typeface="微软雅黑" panose="020B0503020204020204" charset="-122"/>
                </a:rPr>
                <a:t>运营成本高</a:t>
              </a:r>
              <a:endParaRPr lang="zh-CN" altLang="en-US" sz="2800" dirty="0">
                <a:solidFill>
                  <a:srgbClr val="2F5597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4" name="MH_SubTitle_2"/>
          <p:cNvSpPr txBox="1"/>
          <p:nvPr>
            <p:custDataLst>
              <p:tags r:id="rId30"/>
            </p:custDataLst>
          </p:nvPr>
        </p:nvSpPr>
        <p:spPr>
          <a:xfrm>
            <a:off x="17127220" y="2885440"/>
            <a:ext cx="9628505" cy="5918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defRPr/>
            </a:pPr>
            <a:r>
              <a:rPr lang="zh-CN" altLang="en-US" sz="3600" b="1" dirty="0" smtClean="0">
                <a:solidFill>
                  <a:schemeClr val="accent2">
                    <a:lumMod val="75000"/>
                  </a:schemeClr>
                </a:solidFill>
              </a:rPr>
              <a:t>传统平台痛点</a:t>
            </a:r>
            <a:endParaRPr lang="zh-CN" alt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五、应用案例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pic>
        <p:nvPicPr>
          <p:cNvPr id="8" name="图片 7" descr="hy_yyal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9585" y="3613785"/>
            <a:ext cx="9810750" cy="59150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31340" y="2449830"/>
            <a:ext cx="6134100" cy="7683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4400">
                <a:ln/>
                <a:solidFill>
                  <a:schemeClr val="tx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海南省政府集约化平台</a:t>
            </a:r>
            <a:endParaRPr lang="zh-CN" altLang="en-US" sz="4400">
              <a:ln/>
              <a:solidFill>
                <a:schemeClr val="tx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 descr="hy_yyal_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665" y="1192530"/>
            <a:ext cx="8787765" cy="5297805"/>
          </a:xfrm>
          <a:prstGeom prst="rect">
            <a:avLst/>
          </a:prstGeom>
        </p:spPr>
      </p:pic>
      <p:pic>
        <p:nvPicPr>
          <p:cNvPr id="12" name="图片 11" descr="hy_yyal_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8665" y="7301230"/>
            <a:ext cx="8788400" cy="52984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"/>
          <p:cNvSpPr/>
          <p:nvPr/>
        </p:nvSpPr>
        <p:spPr>
          <a:xfrm>
            <a:off x="912495" y="485775"/>
            <a:ext cx="3636645" cy="706755"/>
          </a:xfrm>
          <a:prstGeom prst="rect">
            <a:avLst/>
          </a:prstGeom>
          <a:noFill/>
          <a:ln w="9525" cap="flat" cmpd="sng">
            <a:noFill/>
            <a:prstDash val="solid"/>
            <a:miter/>
          </a:ln>
        </p:spPr>
        <p:txBody>
          <a:bodyPr vert="horz" wrap="square" lIns="91440" tIns="45720" rIns="91440" bIns="45720" anchor="t" anchorCtr="0">
            <a:sp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000" b="0" i="0" u="none" strike="noStrike" kern="0" cap="none" spc="0" baseline="0">
                <a:solidFill>
                  <a:srgbClr val="0051A4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Arial" panose="020B0604020202020204" pitchFamily="34" charset="0"/>
              </a:rPr>
              <a:t>六、企业简介</a:t>
            </a:r>
            <a:endParaRPr lang="zh-CN" altLang="en-US" sz="4000" b="0" i="0" u="none" strike="noStrike" kern="0" cap="none" spc="0" baseline="0">
              <a:solidFill>
                <a:srgbClr val="0051A4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100580" y="1726565"/>
            <a:ext cx="21146135" cy="10557510"/>
            <a:chOff x="3308" y="2719"/>
            <a:chExt cx="33301" cy="16626"/>
          </a:xfrm>
        </p:grpSpPr>
        <p:grpSp>
          <p:nvGrpSpPr>
            <p:cNvPr id="5" name="组合 4"/>
            <p:cNvGrpSpPr/>
            <p:nvPr/>
          </p:nvGrpSpPr>
          <p:grpSpPr>
            <a:xfrm>
              <a:off x="3308" y="2719"/>
              <a:ext cx="28752" cy="16627"/>
              <a:chOff x="3308" y="4732"/>
              <a:chExt cx="28752" cy="1508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3308" y="16916"/>
                <a:ext cx="28752" cy="2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总部地址：北京</a:t>
                </a:r>
                <a:r>
                  <a:rPr lang="zh-CN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朝阳区大屯路风林西奥中心</a:t>
                </a: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B</a:t>
                </a:r>
                <a:r>
                  <a:rPr lang="zh-CN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座</a:t>
                </a: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16</a:t>
                </a:r>
                <a:r>
                  <a:rPr lang="zh-CN" altLang="en-US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层</a:t>
                </a: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公司网址：http//www.trs.com.cn</a:t>
                </a: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  <a:p>
                <a:pPr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2800" dirty="0">
                    <a:solidFill>
                      <a:srgbClr val="2F5597"/>
                    </a:solidFill>
                    <a:latin typeface="方正楷体_GBK" panose="02000000000000000000" charset="-122"/>
                    <a:ea typeface="方正楷体_GBK" panose="02000000000000000000" charset="-122"/>
                    <a:sym typeface="+mn-ea"/>
                  </a:rPr>
                  <a:t>联系电话：010-64848899</a:t>
                </a:r>
                <a:endParaRPr lang="en-US" altLang="zh-CN" sz="2800" dirty="0">
                  <a:solidFill>
                    <a:srgbClr val="2F5597"/>
                  </a:solidFill>
                  <a:latin typeface="方正楷体_GBK" panose="02000000000000000000" charset="-122"/>
                  <a:ea typeface="方正楷体_GBK" panose="02000000000000000000" charset="-122"/>
                </a:endParaRPr>
              </a:p>
            </p:txBody>
          </p:sp>
          <p:sp>
            <p:nvSpPr>
              <p:cNvPr id="2" name="文本框 1"/>
              <p:cNvSpPr txBox="1"/>
              <p:nvPr/>
            </p:nvSpPr>
            <p:spPr>
              <a:xfrm>
                <a:off x="3308" y="4732"/>
                <a:ext cx="16150" cy="12990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pPr indent="457200" eaLnBrk="1" fontAlgn="base" latinLnBrk="0" hangingPunct="1">
                  <a:lnSpc>
                    <a:spcPct val="1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sz="2800" dirty="0">
                    <a:solidFill>
                      <a:schemeClr val="tx1"/>
                    </a:solidFill>
                    <a:latin typeface="方正楷体_GBK" panose="02000000000000000000" charset="-122"/>
                    <a:ea typeface="方正楷体_GBK" panose="02000000000000000000" charset="-122"/>
                    <a:cs typeface="方正楷体_GBK" panose="02000000000000000000" charset="-122"/>
                    <a:sym typeface="Gill Sans" panose="020B0502020104020203" charset="0"/>
                  </a:rPr>
                  <a:t>拓尔思是一家技术驱动型企业，历经二十余年的深耕和积累，在中文检索、自然语言处理等领域始终处于行业前沿，公司2011年在深交所创业板上市，股票代码300229，是第一家在A股上市的大数据技术企业。拓尔思以大数据+人工智能为发展战略，旨在帮助客户实现从数据洞察到智慧决策的飞跃。</a:t>
                </a:r>
                <a:endParaRPr sz="2800" dirty="0">
                  <a:solidFill>
                    <a:schemeClr val="tx1"/>
                  </a:solidFill>
                  <a:latin typeface="方正楷体_GBK" panose="02000000000000000000" charset="-122"/>
                  <a:ea typeface="方正楷体_GBK" panose="02000000000000000000" charset="-122"/>
                  <a:cs typeface="方正楷体_GBK" panose="02000000000000000000" charset="-122"/>
                  <a:sym typeface="Gill Sans" panose="020B0502020104020203" charset="0"/>
                </a:endParaRPr>
              </a:p>
              <a:p>
                <a:pPr indent="457200" eaLnBrk="1" fontAlgn="base" latinLnBrk="0" hangingPunct="1">
                  <a:lnSpc>
                    <a:spcPct val="1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sz="2800" dirty="0">
                    <a:solidFill>
                      <a:schemeClr val="tx1"/>
                    </a:solidFill>
                    <a:latin typeface="方正楷体_GBK" panose="02000000000000000000" charset="-122"/>
                    <a:ea typeface="方正楷体_GBK" panose="02000000000000000000" charset="-122"/>
                    <a:cs typeface="方正楷体_GBK" panose="02000000000000000000" charset="-122"/>
                    <a:sym typeface="Gill Sans" panose="020B0502020104020203" charset="0"/>
                  </a:rPr>
                  <a:t>拓尔思的核心业务包括软件产品研发，行业应用解决方案和数据分析挖掘云服务三大板块，涉及大数据管理、信息安全、互联网营销和人工智能等应用方向。</a:t>
                </a:r>
                <a:endParaRPr sz="2800" dirty="0">
                  <a:solidFill>
                    <a:schemeClr val="tx1"/>
                  </a:solidFill>
                  <a:latin typeface="方正楷体_GBK" panose="02000000000000000000" charset="-122"/>
                  <a:ea typeface="方正楷体_GBK" panose="02000000000000000000" charset="-122"/>
                  <a:cs typeface="方正楷体_GBK" panose="02000000000000000000" charset="-122"/>
                  <a:sym typeface="Gill Sans" panose="020B0502020104020203" charset="0"/>
                </a:endParaRPr>
              </a:p>
              <a:p>
                <a:pPr indent="457200" eaLnBrk="1" fontAlgn="base" latinLnBrk="0" hangingPunct="1">
                  <a:lnSpc>
                    <a:spcPct val="1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sz="2800" dirty="0">
                    <a:solidFill>
                      <a:schemeClr val="tx1"/>
                    </a:solidFill>
                    <a:latin typeface="方正楷体_GBK" panose="02000000000000000000" charset="-122"/>
                    <a:ea typeface="方正楷体_GBK" panose="02000000000000000000" charset="-122"/>
                    <a:cs typeface="方正楷体_GBK" panose="02000000000000000000" charset="-122"/>
                    <a:sym typeface="Gill Sans" panose="020B0502020104020203" charset="0"/>
                  </a:rPr>
                  <a:t>公司TRS系列产品已经被国内外超过5000家高端企业级用户采用，公司连续8年获得国家规划布局内重点软件企业称号</a:t>
                </a:r>
                <a:r>
                  <a:rPr lang="zh-CN" sz="2800" dirty="0">
                    <a:solidFill>
                      <a:schemeClr val="tx1"/>
                    </a:solidFill>
                    <a:latin typeface="方正楷体_GBK" panose="02000000000000000000" charset="-122"/>
                    <a:ea typeface="方正楷体_GBK" panose="02000000000000000000" charset="-122"/>
                    <a:cs typeface="方正楷体_GBK" panose="02000000000000000000" charset="-122"/>
                    <a:sym typeface="Gill Sans" panose="020B0502020104020203" charset="0"/>
                  </a:rPr>
                  <a:t>。</a:t>
                </a:r>
                <a:endParaRPr sz="2800" dirty="0">
                  <a:solidFill>
                    <a:schemeClr val="tx1"/>
                  </a:solidFill>
                  <a:latin typeface="方正楷体_GBK" panose="02000000000000000000" charset="-122"/>
                  <a:ea typeface="方正楷体_GBK" panose="02000000000000000000" charset="-122"/>
                  <a:cs typeface="方正楷体_GBK" panose="02000000000000000000" charset="-122"/>
                  <a:sym typeface="Gill Sans" panose="020B0502020104020203" charset="0"/>
                </a:endParaRPr>
              </a:p>
              <a:p>
                <a:pPr indent="457200" eaLnBrk="1" fontAlgn="base" latinLnBrk="0" hangingPunct="1">
                  <a:lnSpc>
                    <a:spcPct val="1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sz="2800" dirty="0">
                  <a:solidFill>
                    <a:schemeClr val="tx1"/>
                  </a:solidFill>
                  <a:latin typeface="方正楷体_GBK" panose="02000000000000000000" charset="-122"/>
                  <a:ea typeface="方正楷体_GBK" panose="02000000000000000000" charset="-122"/>
                  <a:cs typeface="方正楷体_GBK" panose="02000000000000000000" charset="-122"/>
                  <a:sym typeface="Gill Sans" panose="020B0502020104020203" charset="0"/>
                </a:endParaRPr>
              </a:p>
            </p:txBody>
          </p:sp>
        </p:grpSp>
        <p:pic>
          <p:nvPicPr>
            <p:cNvPr id="9" name="图片 8" descr="de2d79b2f24d66ca8a4234579769e7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20643" y="3458"/>
              <a:ext cx="15966" cy="10337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ags/tag1.xml><?xml version="1.0" encoding="utf-8"?>
<p:tagLst xmlns:p="http://schemas.openxmlformats.org/presentationml/2006/main">
  <p:tag name="KSO_WM_UNIT_PLACING_PICTURE_USER_VIEWPORT" val="{&quot;height&quot;:7950,&quot;width&quot;:11295}"/>
</p:tagLst>
</file>

<file path=ppt/tags/tag10.xml><?xml version="1.0" encoding="utf-8"?>
<p:tagLst xmlns:p="http://schemas.openxmlformats.org/presentationml/2006/main">
  <p:tag name="MH" val="20190106163013"/>
  <p:tag name="MH_LIBRARY" val="GRAPHIC"/>
  <p:tag name="MH_TYPE" val="Other"/>
  <p:tag name="MH_ORDER" val="12"/>
</p:tagLst>
</file>

<file path=ppt/tags/tag11.xml><?xml version="1.0" encoding="utf-8"?>
<p:tagLst xmlns:p="http://schemas.openxmlformats.org/presentationml/2006/main">
  <p:tag name="MH" val="20190106163013"/>
  <p:tag name="MH_LIBRARY" val="GRAPHIC"/>
  <p:tag name="MH_TYPE" val="Other"/>
  <p:tag name="MH_ORDER" val="16"/>
</p:tagLst>
</file>

<file path=ppt/tags/tag12.xml><?xml version="1.0" encoding="utf-8"?>
<p:tagLst xmlns:p="http://schemas.openxmlformats.org/presentationml/2006/main">
  <p:tag name="MH" val="20190106163013"/>
  <p:tag name="MH_LIBRARY" val="GRAPHIC"/>
  <p:tag name="MH_TYPE" val="Other"/>
  <p:tag name="MH_ORDER" val="17"/>
</p:tagLst>
</file>

<file path=ppt/tags/tag13.xml><?xml version="1.0" encoding="utf-8"?>
<p:tagLst xmlns:p="http://schemas.openxmlformats.org/presentationml/2006/main">
  <p:tag name="MH" val="20190106163013"/>
  <p:tag name="MH_LIBRARY" val="GRAPHIC"/>
  <p:tag name="MH_TYPE" val="SubTitle"/>
  <p:tag name="MH_ORDER" val="2"/>
</p:tagLst>
</file>

<file path=ppt/tags/tag14.xml><?xml version="1.0" encoding="utf-8"?>
<p:tagLst xmlns:p="http://schemas.openxmlformats.org/presentationml/2006/main">
  <p:tag name="MH" val="20190106163013"/>
  <p:tag name="MH_LIBRARY" val="GRAPHIC"/>
  <p:tag name="MH_TYPE" val="Text"/>
  <p:tag name="MH_ORDER" val="2"/>
</p:tagLst>
</file>

<file path=ppt/tags/tag15.xml><?xml version="1.0" encoding="utf-8"?>
<p:tagLst xmlns:p="http://schemas.openxmlformats.org/presentationml/2006/main">
  <p:tag name="MH" val="20190106163013"/>
  <p:tag name="MH_LIBRARY" val="GRAPHIC"/>
  <p:tag name="MH_TYPE" val="SubTitle"/>
  <p:tag name="MH_ORDER" val="3"/>
</p:tagLst>
</file>

<file path=ppt/tags/tag16.xml><?xml version="1.0" encoding="utf-8"?>
<p:tagLst xmlns:p="http://schemas.openxmlformats.org/presentationml/2006/main">
  <p:tag name="MH" val="20190106163013"/>
  <p:tag name="MH_LIBRARY" val="GRAPHIC"/>
  <p:tag name="MH_TYPE" val="Text"/>
  <p:tag name="MH_ORDER" val="3"/>
</p:tagLst>
</file>

<file path=ppt/tags/tag17.xml><?xml version="1.0" encoding="utf-8"?>
<p:tagLst xmlns:p="http://schemas.openxmlformats.org/presentationml/2006/main">
  <p:tag name="MH" val="20190106163013"/>
  <p:tag name="MH_LIBRARY" val="GRAPHIC"/>
  <p:tag name="MH_TYPE" val="Other"/>
  <p:tag name="MH_ORDER" val="9"/>
</p:tagLst>
</file>

<file path=ppt/tags/tag18.xml><?xml version="1.0" encoding="utf-8"?>
<p:tagLst xmlns:p="http://schemas.openxmlformats.org/presentationml/2006/main">
  <p:tag name="MH" val="20190106163013"/>
  <p:tag name="MH_LIBRARY" val="GRAPHIC"/>
  <p:tag name="MH_TYPE" val="Other"/>
  <p:tag name="MH_ORDER" val="10"/>
</p:tagLst>
</file>

<file path=ppt/tags/tag19.xml><?xml version="1.0" encoding="utf-8"?>
<p:tagLst xmlns:p="http://schemas.openxmlformats.org/presentationml/2006/main">
  <p:tag name="MH" val="20190106163013"/>
  <p:tag name="MH_LIBRARY" val="GRAPHIC"/>
  <p:tag name="MH_TYPE" val="Other"/>
  <p:tag name="MH_ORDER" val="14"/>
</p:tagLst>
</file>

<file path=ppt/tags/tag2.xml><?xml version="1.0" encoding="utf-8"?>
<p:tagLst xmlns:p="http://schemas.openxmlformats.org/presentationml/2006/main">
  <p:tag name="MH" val="20190106163013"/>
  <p:tag name="MH_LIBRARY" val="GRAPHIC"/>
  <p:tag name="MH_TYPE" val="Other"/>
  <p:tag name="MH_ORDER" val="1"/>
</p:tagLst>
</file>

<file path=ppt/tags/tag20.xml><?xml version="1.0" encoding="utf-8"?>
<p:tagLst xmlns:p="http://schemas.openxmlformats.org/presentationml/2006/main">
  <p:tag name="MH" val="20190106163013"/>
  <p:tag name="MH_LIBRARY" val="GRAPHIC"/>
  <p:tag name="MH_TYPE" val="Other"/>
  <p:tag name="MH_ORDER" val="15"/>
</p:tagLst>
</file>

<file path=ppt/tags/tag21.xml><?xml version="1.0" encoding="utf-8"?>
<p:tagLst xmlns:p="http://schemas.openxmlformats.org/presentationml/2006/main">
  <p:tag name="MH" val="20190106163013"/>
  <p:tag name="MH_LIBRARY" val="GRAPHIC"/>
  <p:tag name="MH_TYPE" val="Other"/>
  <p:tag name="MH_ORDER" val="4"/>
</p:tagLst>
</file>

<file path=ppt/tags/tag22.xml><?xml version="1.0" encoding="utf-8"?>
<p:tagLst xmlns:p="http://schemas.openxmlformats.org/presentationml/2006/main">
  <p:tag name="MH" val="20190106163013"/>
  <p:tag name="MH_LIBRARY" val="GRAPHIC"/>
  <p:tag name="MH_TYPE" val="Other"/>
  <p:tag name="MH_ORDER" val="5"/>
</p:tagLst>
</file>

<file path=ppt/tags/tag23.xml><?xml version="1.0" encoding="utf-8"?>
<p:tagLst xmlns:p="http://schemas.openxmlformats.org/presentationml/2006/main">
  <p:tag name="MH" val="20190106163013"/>
  <p:tag name="MH_LIBRARY" val="GRAPHIC"/>
  <p:tag name="MH_TYPE" val="Other"/>
  <p:tag name="MH_ORDER" val="2"/>
</p:tagLst>
</file>

<file path=ppt/tags/tag24.xml><?xml version="1.0" encoding="utf-8"?>
<p:tagLst xmlns:p="http://schemas.openxmlformats.org/presentationml/2006/main">
  <p:tag name="MH" val="20190106163013"/>
  <p:tag name="MH_LIBRARY" val="GRAPHIC"/>
  <p:tag name="MH_TYPE" val="Other"/>
  <p:tag name="MH_ORDER" val="16"/>
</p:tagLst>
</file>

<file path=ppt/tags/tag25.xml><?xml version="1.0" encoding="utf-8"?>
<p:tagLst xmlns:p="http://schemas.openxmlformats.org/presentationml/2006/main">
  <p:tag name="MH" val="20190106163013"/>
  <p:tag name="MH_LIBRARY" val="GRAPHIC"/>
  <p:tag name="MH_TYPE" val="Other"/>
  <p:tag name="MH_ORDER" val="17"/>
</p:tagLst>
</file>

<file path=ppt/tags/tag26.xml><?xml version="1.0" encoding="utf-8"?>
<p:tagLst xmlns:p="http://schemas.openxmlformats.org/presentationml/2006/main">
  <p:tag name="MH" val="20190106163013"/>
  <p:tag name="MH_LIBRARY" val="GRAPHIC"/>
  <p:tag name="MH_TYPE" val="SubTitle"/>
  <p:tag name="MH_ORDER" val="3"/>
</p:tagLst>
</file>

<file path=ppt/tags/tag27.xml><?xml version="1.0" encoding="utf-8"?>
<p:tagLst xmlns:p="http://schemas.openxmlformats.org/presentationml/2006/main">
  <p:tag name="MH" val="20190106163013"/>
  <p:tag name="MH_LIBRARY" val="GRAPHIC"/>
  <p:tag name="MH_TYPE" val="Text"/>
  <p:tag name="MH_ORDER" val="3"/>
</p:tagLst>
</file>

<file path=ppt/tags/tag28.xml><?xml version="1.0" encoding="utf-8"?>
<p:tagLst xmlns:p="http://schemas.openxmlformats.org/presentationml/2006/main">
  <p:tag name="MH" val="20190106163013"/>
  <p:tag name="MH_LIBRARY" val="GRAPHIC"/>
  <p:tag name="MH_TYPE" val="Other"/>
  <p:tag name="MH_ORDER" val="9"/>
</p:tagLst>
</file>

<file path=ppt/tags/tag29.xml><?xml version="1.0" encoding="utf-8"?>
<p:tagLst xmlns:p="http://schemas.openxmlformats.org/presentationml/2006/main">
  <p:tag name="MH" val="20190106163013"/>
  <p:tag name="MH_LIBRARY" val="GRAPHIC"/>
  <p:tag name="MH_TYPE" val="Other"/>
  <p:tag name="MH_ORDER" val="10"/>
</p:tagLst>
</file>

<file path=ppt/tags/tag3.xml><?xml version="1.0" encoding="utf-8"?>
<p:tagLst xmlns:p="http://schemas.openxmlformats.org/presentationml/2006/main">
  <p:tag name="MH" val="20190106163013"/>
  <p:tag name="MH_LIBRARY" val="GRAPHIC"/>
  <p:tag name="MH_TYPE" val="Other"/>
  <p:tag name="MH_ORDER" val="2"/>
</p:tagLst>
</file>

<file path=ppt/tags/tag30.xml><?xml version="1.0" encoding="utf-8"?>
<p:tagLst xmlns:p="http://schemas.openxmlformats.org/presentationml/2006/main">
  <p:tag name="MH" val="20190106163013"/>
  <p:tag name="MH_LIBRARY" val="GRAPHIC"/>
  <p:tag name="MH_TYPE" val="SubTitle"/>
  <p:tag name="MH_ORDER" val="2"/>
</p:tagLst>
</file>

<file path=ppt/tags/tag31.xml><?xml version="1.0" encoding="utf-8"?>
<p:tagLst xmlns:p="http://schemas.openxmlformats.org/presentationml/2006/main">
  <p:tag name="KSO_WM_UNIT_PLACING_PICTURE_USER_VIEWPORT" val="{&quot;height&quot;:3970,&quot;width&quot;:6132}"/>
</p:tagLst>
</file>

<file path=ppt/tags/tag4.xml><?xml version="1.0" encoding="utf-8"?>
<p:tagLst xmlns:p="http://schemas.openxmlformats.org/presentationml/2006/main">
  <p:tag name="MH" val="20190106163013"/>
  <p:tag name="MH_LIBRARY" val="GRAPHIC"/>
  <p:tag name="MH_TYPE" val="Other"/>
  <p:tag name="MH_ORDER" val="3"/>
</p:tagLst>
</file>

<file path=ppt/tags/tag5.xml><?xml version="1.0" encoding="utf-8"?>
<p:tagLst xmlns:p="http://schemas.openxmlformats.org/presentationml/2006/main">
  <p:tag name="MH" val="20190106163013"/>
  <p:tag name="MH_LIBRARY" val="GRAPHIC"/>
  <p:tag name="MH_TYPE" val="Other"/>
  <p:tag name="MH_ORDER" val="6"/>
</p:tagLst>
</file>

<file path=ppt/tags/tag6.xml><?xml version="1.0" encoding="utf-8"?>
<p:tagLst xmlns:p="http://schemas.openxmlformats.org/presentationml/2006/main">
  <p:tag name="MH" val="20190106163013"/>
  <p:tag name="MH_LIBRARY" val="GRAPHIC"/>
  <p:tag name="MH_TYPE" val="Other"/>
  <p:tag name="MH_ORDER" val="7"/>
</p:tagLst>
</file>

<file path=ppt/tags/tag7.xml><?xml version="1.0" encoding="utf-8"?>
<p:tagLst xmlns:p="http://schemas.openxmlformats.org/presentationml/2006/main">
  <p:tag name="MH" val="20190106163013"/>
  <p:tag name="MH_LIBRARY" val="GRAPHIC"/>
  <p:tag name="MH_TYPE" val="SubTitle"/>
  <p:tag name="MH_ORDER" val="1"/>
</p:tagLst>
</file>

<file path=ppt/tags/tag8.xml><?xml version="1.0" encoding="utf-8"?>
<p:tagLst xmlns:p="http://schemas.openxmlformats.org/presentationml/2006/main">
  <p:tag name="MH" val="20190106163013"/>
  <p:tag name="MH_LIBRARY" val="GRAPHIC"/>
  <p:tag name="MH_TYPE" val="Text"/>
  <p:tag name="MH_ORDER" val="1"/>
</p:tagLst>
</file>

<file path=ppt/tags/tag9.xml><?xml version="1.0" encoding="utf-8"?>
<p:tagLst xmlns:p="http://schemas.openxmlformats.org/presentationml/2006/main">
  <p:tag name="MH" val="20190106163013"/>
  <p:tag name="MH_LIBRARY" val="GRAPHIC"/>
  <p:tag name="MH_TYPE" val="Other"/>
  <p:tag name="MH_ORDER" val="11"/>
</p:tagLst>
</file>

<file path=ppt/theme/theme1.xml><?xml version="1.0" encoding="utf-8"?>
<a:theme xmlns:a="http://schemas.openxmlformats.org/drawingml/2006/main" name="Default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Theme">
  <a:themeElements>
    <a:clrScheme name="Default Theme">
      <a:dk1>
        <a:srgbClr val="000000"/>
      </a:dk1>
      <a:lt1>
        <a:srgbClr val="FFFFFF"/>
      </a:lt1>
      <a:dk2>
        <a:srgbClr val="ACCBF9"/>
      </a:dk2>
      <a:lt2>
        <a:srgbClr val="242852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efault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Default Theme">
      <a:fillStyleLst>
        <a:solidFill>
          <a:schemeClr val="phClr"/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/>
        <a:gradFill/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924</Words>
  <Application>WPS 演示</Application>
  <PresentationFormat>自定义</PresentationFormat>
  <Paragraphs>76</Paragraphs>
  <Slides>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30" baseType="lpstr">
      <vt:lpstr>Arial</vt:lpstr>
      <vt:lpstr>宋体</vt:lpstr>
      <vt:lpstr>Wingdings</vt:lpstr>
      <vt:lpstr>Arial</vt:lpstr>
      <vt:lpstr>Montserrat</vt:lpstr>
      <vt:lpstr>Lato</vt:lpstr>
      <vt:lpstr>Calibri</vt:lpstr>
      <vt:lpstr>微软雅黑</vt:lpstr>
      <vt:lpstr>Noto Sans CJK SC</vt:lpstr>
      <vt:lpstr>DejaVu Sans</vt:lpstr>
      <vt:lpstr>Montserrat</vt:lpstr>
      <vt:lpstr>Calibri</vt:lpstr>
      <vt:lpstr>思源黑体 Bold</vt:lpstr>
      <vt:lpstr>黑体</vt:lpstr>
      <vt:lpstr>Wingdings</vt:lpstr>
      <vt:lpstr>方正楷体_GBK</vt:lpstr>
      <vt:lpstr>Noto Mono</vt:lpstr>
      <vt:lpstr>Gill Sans</vt:lpstr>
      <vt:lpstr>Arial Unicode MS</vt:lpstr>
      <vt:lpstr>Segoe Print</vt:lpstr>
      <vt:lpstr>NumberOnly</vt:lpstr>
      <vt:lpstr>Default Theme</vt:lpstr>
      <vt:lpstr>2_Default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统信UOS</dc:title>
  <dc:creator>统信软件</dc:creator>
  <cp:lastModifiedBy>Fu'an Liu</cp:lastModifiedBy>
  <cp:revision>804</cp:revision>
  <dcterms:created xsi:type="dcterms:W3CDTF">2020-06-26T04:53:00Z</dcterms:created>
  <dcterms:modified xsi:type="dcterms:W3CDTF">2020-09-27T05:47:58Z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