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handoutMasterIdLst>
    <p:handoutMasterId r:id="rId10"/>
  </p:handoutMasterIdLst>
  <p:sldIdLst>
    <p:sldId id="1223" r:id="rId3"/>
    <p:sldId id="1219" r:id="rId4"/>
    <p:sldId id="1220" r:id="rId6"/>
    <p:sldId id="1221" r:id="rId7"/>
    <p:sldId id="1222" r:id="rId8"/>
    <p:sldId id="1218" r:id="rId9"/>
  </p:sldIdLst>
  <p:sldSz cx="24377650" cy="13716000"/>
  <p:notesSz cx="6858000" cy="9144000"/>
  <p:embeddedFontLst>
    <p:embeddedFont>
      <p:font typeface="Montserrat" panose="02000505000000020004"/>
      <p:regular r:id="rId15"/>
    </p:embeddedFont>
    <p:embeddedFont>
      <p:font typeface="微软雅黑" panose="020B0503020204020204" charset="-122"/>
      <p:regular r:id="rId16"/>
    </p:embeddedFont>
    <p:embeddedFont>
      <p:font typeface="仿宋" panose="02010609060101010101" charset="-122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林 雨欣" initials="林" lastIdx="1" clrIdx="0"/>
  <p:cmAuthor id="0" name="pubb" initials="p" lastIdx="9" clrIdx="0"/>
  <p:cmAuthor id="2" name="lipeng" initials="l" lastIdx="1" clrIdx="1"/>
  <p:cmAuthor id="3" name="JY" initials="J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A4"/>
    <a:srgbClr val="0B52A4"/>
    <a:srgbClr val="1671C4"/>
    <a:srgbClr val="0176C9"/>
    <a:srgbClr val="353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 autoAdjust="0"/>
    <p:restoredTop sz="94660"/>
  </p:normalViewPr>
  <p:slideViewPr>
    <p:cSldViewPr showGuides="1">
      <p:cViewPr varScale="1">
        <p:scale>
          <a:sx n="32" d="100"/>
          <a:sy n="32" d="100"/>
        </p:scale>
        <p:origin x="-852" y="-68"/>
      </p:cViewPr>
      <p:guideLst>
        <p:guide orient="horz" pos="4228"/>
        <p:guide pos="76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marR="0" lvl="1" indent="-1270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828165" marR="0" lvl="2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2742565" marR="0" lvl="3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3656965" marR="0" lvl="4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1365" marR="0" lvl="5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5485130" marR="0" lvl="6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6399530" marR="0" lvl="7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7313930" marR="0" lvl="8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marR="0" lvl="1" indent="-1270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828165" marR="0" lvl="2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2742565" marR="0" lvl="3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3656965" marR="0" lvl="4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1365" marR="0" lvl="5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5485130" marR="0" lvl="6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6399530" marR="0" lvl="7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7313930" marR="0" lvl="8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marR="0" lvl="1" indent="-1270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828165" marR="0" lvl="2" indent="-1206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2742565" marR="0" lvl="3" indent="-1206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3656965" marR="0" lvl="4" indent="-1206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4571365" marR="0" lvl="5" indent="-1206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5485130" marR="0" lvl="6" indent="-1143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6399530" marR="0" lvl="7" indent="-1143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7313930" marR="0" lvl="8" indent="-1143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marR="0" lvl="1" indent="-1270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828165" marR="0" lvl="2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2742565" marR="0" lvl="3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3656965" marR="0" lvl="4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1365" marR="0" lvl="5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5485130" marR="0" lvl="6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6399530" marR="0" lvl="7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7313930" marR="0" lvl="8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</a:fld>
            <a:endParaRPr lang="en-US" sz="1200" b="0" i="0" u="none" strike="noStrike" cap="none">
              <a:solidFill>
                <a:schemeClr val="dk1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3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3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3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3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3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5963" y="12712700"/>
            <a:ext cx="5484971" cy="730250"/>
          </a:xfrm>
        </p:spPr>
        <p:txBody>
          <a:bodyPr/>
          <a:lstStyle/>
          <a:p>
            <a:fld id="{F8B3AA34-F300-4EAD-B22D-7727A73D4B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5097" y="12712700"/>
            <a:ext cx="8227457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7216715" y="12712700"/>
            <a:ext cx="5484971" cy="730250"/>
          </a:xfrm>
        </p:spPr>
        <p:txBody>
          <a:bodyPr/>
          <a:lstStyle/>
          <a:p>
            <a:fld id="{BE4349E9-3B03-4D73-9245-CC375AD01188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4445" y="679450"/>
            <a:ext cx="720725" cy="844550"/>
            <a:chOff x="-7" y="1070"/>
            <a:chExt cx="1135" cy="1330"/>
          </a:xfrm>
        </p:grpSpPr>
        <p:sp>
          <p:nvSpPr>
            <p:cNvPr id="8" name="矩形 7"/>
            <p:cNvSpPr/>
            <p:nvPr/>
          </p:nvSpPr>
          <p:spPr>
            <a:xfrm>
              <a:off x="-7" y="1070"/>
              <a:ext cx="907" cy="1330"/>
            </a:xfrm>
            <a:prstGeom prst="rect">
              <a:avLst/>
            </a:prstGeom>
            <a:solidFill>
              <a:srgbClr val="005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900" y="1070"/>
              <a:ext cx="229" cy="13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7439" y="912268"/>
            <a:ext cx="21467859" cy="1986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ct val="1000"/>
              </a:spcBef>
              <a:buNone/>
              <a:defRPr sz="6395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1186815" indent="0" algn="ctr">
              <a:buNone/>
              <a:defRPr sz="5195"/>
            </a:lvl2pPr>
            <a:lvl3pPr marL="2374900" indent="0" algn="ctr">
              <a:buNone/>
              <a:defRPr sz="4675"/>
            </a:lvl3pPr>
            <a:lvl4pPr marL="3561080" indent="0" algn="ctr">
              <a:buNone/>
              <a:defRPr sz="4155"/>
            </a:lvl4pPr>
            <a:lvl5pPr marL="4747895" indent="0" algn="ctr">
              <a:buNone/>
              <a:defRPr sz="4155"/>
            </a:lvl5pPr>
            <a:lvl6pPr marL="5934710" indent="0" algn="ctr">
              <a:buNone/>
              <a:defRPr sz="4155"/>
            </a:lvl6pPr>
            <a:lvl7pPr marL="7122795" indent="0" algn="ctr">
              <a:buNone/>
              <a:defRPr sz="4155"/>
            </a:lvl7pPr>
            <a:lvl8pPr marL="8309610" indent="0" algn="ctr">
              <a:buNone/>
              <a:defRPr sz="4155"/>
            </a:lvl8pPr>
            <a:lvl9pPr marL="9496425" indent="0" algn="ctr">
              <a:buNone/>
              <a:defRPr sz="4155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472895" y="3003978"/>
            <a:ext cx="21453702" cy="9380918"/>
          </a:xfrm>
          <a:prstGeom prst="rect">
            <a:avLst/>
          </a:prstGeom>
        </p:spPr>
        <p:txBody>
          <a:bodyPr lIns="0" tIns="0" rIns="0" bIns="0"/>
          <a:lstStyle>
            <a:lvl1pPr marL="24130" indent="0">
              <a:lnSpc>
                <a:spcPct val="100000"/>
              </a:lnSpc>
              <a:spcBef>
                <a:spcPct val="1000"/>
              </a:spcBef>
              <a:buFontTx/>
              <a:buNone/>
              <a:tabLst>
                <a:tab pos="1208405" algn="ctr"/>
              </a:tabLst>
              <a:defRPr sz="36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1050925" indent="-342900">
              <a:buFont typeface="Arial" panose="020B0604020202020204" pitchFamily="34" charset="0"/>
              <a:buChar char="•"/>
              <a:tabLst>
                <a:tab pos="1208405" algn="ctr"/>
              </a:tabLst>
              <a:defRPr sz="2600" baseline="0"/>
            </a:lvl2pPr>
            <a:lvl3pPr marL="1050925" indent="-342900">
              <a:buFont typeface="Arial" panose="020B0604020202020204" pitchFamily="34" charset="0"/>
              <a:buChar char="•"/>
              <a:tabLst>
                <a:tab pos="1208405" algn="ctr"/>
              </a:tabLst>
              <a:defRPr sz="2600" baseline="0"/>
            </a:lvl3pPr>
            <a:lvl4pPr marL="1050925" indent="-342900">
              <a:buFont typeface="Arial" panose="020B0604020202020204" pitchFamily="34" charset="0"/>
              <a:buChar char="•"/>
              <a:tabLst>
                <a:tab pos="1208405" algn="ctr"/>
              </a:tabLst>
              <a:defRPr sz="2600" baseline="0"/>
            </a:lvl4pPr>
            <a:lvl5pPr marL="1050925" indent="-342900">
              <a:buFont typeface="Arial" panose="020B0604020202020204" pitchFamily="34" charset="0"/>
              <a:buChar char="•"/>
              <a:tabLst>
                <a:tab pos="1208405" algn="ctr"/>
              </a:tabLst>
              <a:defRPr sz="2600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-4445" y="679450"/>
            <a:ext cx="720725" cy="844550"/>
            <a:chOff x="-7" y="1070"/>
            <a:chExt cx="1135" cy="1330"/>
          </a:xfrm>
        </p:grpSpPr>
        <p:sp>
          <p:nvSpPr>
            <p:cNvPr id="6" name="矩形 5"/>
            <p:cNvSpPr/>
            <p:nvPr/>
          </p:nvSpPr>
          <p:spPr>
            <a:xfrm>
              <a:off x="-7" y="1070"/>
              <a:ext cx="907" cy="1330"/>
            </a:xfrm>
            <a:prstGeom prst="rect">
              <a:avLst/>
            </a:prstGeom>
            <a:solidFill>
              <a:srgbClr val="005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900" y="1070"/>
              <a:ext cx="229" cy="13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 descr="s-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525" y="-23813"/>
            <a:ext cx="13077825" cy="137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2" descr="LOGO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920875"/>
            <a:ext cx="42719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832610" y="5388610"/>
            <a:ext cx="15078710" cy="1497965"/>
          </a:xfrm>
        </p:spPr>
        <p:txBody>
          <a:bodyPr anchor="b">
            <a:normAutofit/>
          </a:bodyPr>
          <a:lstStyle>
            <a:lvl1pPr algn="dist" eaLnBrk="1" fontAlgn="auto" latinLnBrk="0" hangingPunct="1">
              <a:lnSpc>
                <a:spcPct val="100000"/>
              </a:lnSpc>
              <a:defRPr sz="8000">
                <a:solidFill>
                  <a:srgbClr val="0051A4"/>
                </a:solidFill>
                <a:effectLst/>
                <a:latin typeface="Noto Sans CJK SC" panose="020B0500000000000000" charset="-122"/>
                <a:ea typeface="Noto Sans CJK SC" panose="020B0500000000000000" charset="-122"/>
                <a:cs typeface="DejaVu Sans" panose="020B0603030804020204" charset="0"/>
              </a:defRPr>
            </a:lvl1pPr>
          </a:lstStyle>
          <a:p>
            <a:br>
              <a:rPr lang="zh-CN" altLang="en-US" dirty="0"/>
            </a:br>
            <a:br>
              <a:rPr lang="zh-CN" altLang="en-US" dirty="0"/>
            </a:br>
            <a:r>
              <a:rPr lang="zh-CN" altLang="en-US" noProof="1"/>
              <a:t>单击此处添加标题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28165" y="4632325"/>
            <a:ext cx="8265795" cy="663575"/>
          </a:xfrm>
        </p:spPr>
        <p:txBody>
          <a:bodyPr>
            <a:normAutofit/>
          </a:bodyPr>
          <a:lstStyle>
            <a:lvl1pPr marL="0" indent="0" algn="dist">
              <a:buNone/>
              <a:defRPr sz="3000">
                <a:solidFill>
                  <a:srgbClr val="0051A4"/>
                </a:solidFill>
                <a:effectLst/>
                <a:latin typeface="Noto Sans CJK SC" panose="020B0500000000000000" charset="-122"/>
                <a:ea typeface="Noto Sans CJK SC" panose="020B0500000000000000" charset="-122"/>
                <a:cs typeface="DejaVu Sans" panose="020B0603030804020204" charset="0"/>
              </a:defRPr>
            </a:lvl1pPr>
            <a:lvl2pPr marL="914400" indent="0" algn="ctr">
              <a:buNone/>
              <a:defRPr sz="4000"/>
            </a:lvl2pPr>
            <a:lvl3pPr marL="1828165" indent="0" algn="ctr">
              <a:buNone/>
              <a:defRPr sz="3600"/>
            </a:lvl3pPr>
            <a:lvl4pPr marL="2742565" indent="0" algn="ctr">
              <a:buNone/>
              <a:defRPr sz="3200"/>
            </a:lvl4pPr>
            <a:lvl5pPr marL="3656965" indent="0" algn="ctr">
              <a:buNone/>
              <a:defRPr sz="3200"/>
            </a:lvl5pPr>
            <a:lvl6pPr marL="4570730" indent="0" algn="ctr">
              <a:buNone/>
              <a:defRPr sz="3200"/>
            </a:lvl6pPr>
            <a:lvl7pPr marL="5485130" indent="0" algn="ctr">
              <a:buNone/>
              <a:defRPr sz="3200"/>
            </a:lvl7pPr>
            <a:lvl8pPr marL="6398895" indent="0" algn="ctr">
              <a:buNone/>
              <a:defRPr sz="3200"/>
            </a:lvl8pPr>
            <a:lvl9pPr marL="7313295" indent="0" algn="ctr">
              <a:buNone/>
              <a:defRPr sz="3200"/>
            </a:lvl9pPr>
          </a:lstStyle>
          <a:p>
            <a:r>
              <a:rPr lang="zh-CN" altLang="en-US" noProof="1"/>
              <a:t>单击此处添加副标题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 bwMode="auto">
          <a:xfrm>
            <a:off x="21200304" y="152400"/>
            <a:ext cx="2920239" cy="971550"/>
            <a:chOff x="16697" y="120"/>
            <a:chExt cx="2300" cy="766"/>
          </a:xfrm>
        </p:grpSpPr>
        <p:sp>
          <p:nvSpPr>
            <p:cNvPr id="4" name="矩形 3"/>
            <p:cNvSpPr/>
            <p:nvPr userDrawn="1"/>
          </p:nvSpPr>
          <p:spPr>
            <a:xfrm>
              <a:off x="16697" y="120"/>
              <a:ext cx="2300" cy="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800" noProof="1"/>
            </a:p>
          </p:txBody>
        </p:sp>
        <p:pic>
          <p:nvPicPr>
            <p:cNvPr id="5" name="图片 4" descr="资源 1@2x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" y="192"/>
              <a:ext cx="2169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75963" y="730250"/>
            <a:ext cx="21025723" cy="19202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 userDrawn="1"/>
        </p:nvSpPr>
        <p:spPr bwMode="auto">
          <a:xfrm>
            <a:off x="8037006" y="4756150"/>
            <a:ext cx="8303637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687" rIns="431687">
            <a:spAutoFit/>
          </a:bodyPr>
          <a:lstStyle/>
          <a:p>
            <a:pPr algn="dist"/>
            <a:r>
              <a:rPr lang="zh-CN" altLang="en-US" sz="8000">
                <a:solidFill>
                  <a:srgbClr val="0070C0"/>
                </a:solidFill>
                <a:latin typeface="Noto Sans CJK SC" panose="020B0500000000000000" charset="-122"/>
                <a:ea typeface="Noto Sans CJK SC" panose="020B0500000000000000" charset="-122"/>
              </a:rPr>
              <a:t>感谢您的关注</a:t>
            </a:r>
            <a:endParaRPr lang="zh-CN" altLang="en-US" sz="8000">
              <a:solidFill>
                <a:srgbClr val="0070C0"/>
              </a:solidFill>
              <a:latin typeface="Noto Sans CJK SC" panose="020B0500000000000000" charset="-122"/>
              <a:ea typeface="Noto Sans CJK SC" panose="020B0500000000000000" charset="-122"/>
            </a:endParaRPr>
          </a:p>
        </p:txBody>
      </p:sp>
      <p:sp>
        <p:nvSpPr>
          <p:cNvPr id="3" name="圆角矩形 6"/>
          <p:cNvSpPr/>
          <p:nvPr userDrawn="1"/>
        </p:nvSpPr>
        <p:spPr>
          <a:xfrm>
            <a:off x="5180251" y="9363076"/>
            <a:ext cx="14013976" cy="717550"/>
          </a:xfrm>
          <a:prstGeom prst="roundRect">
            <a:avLst>
              <a:gd name="adj" fmla="val 50000"/>
            </a:avLst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687" rIns="431687" anchor="ctr"/>
          <a:lstStyle/>
          <a:p>
            <a:pPr algn="dist" fontAlgn="auto"/>
            <a:r>
              <a:rPr lang="zh-CN" altLang="en-US" sz="2800" noProof="1">
                <a:sym typeface="+mn-ea"/>
              </a:rPr>
              <a:t>因理想而出生，为责任而成长</a:t>
            </a:r>
            <a:endParaRPr lang="zh-CN" altLang="en-US" sz="2800" noProof="1">
              <a:sym typeface="+mn-ea"/>
            </a:endParaRPr>
          </a:p>
        </p:txBody>
      </p:sp>
      <p:sp>
        <p:nvSpPr>
          <p:cNvPr id="4" name="文本框 7"/>
          <p:cNvSpPr txBox="1">
            <a:spLocks noChangeArrowheads="1"/>
          </p:cNvSpPr>
          <p:nvPr userDrawn="1"/>
        </p:nvSpPr>
        <p:spPr bwMode="auto">
          <a:xfrm>
            <a:off x="8386166" y="6089650"/>
            <a:ext cx="760531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altLang="zh-CN" sz="4000">
                <a:solidFill>
                  <a:srgbClr val="0070C0"/>
                </a:solidFill>
                <a:latin typeface="Noto Sans CJK SC" panose="020B0500000000000000" charset="-122"/>
                <a:ea typeface="Noto Sans CJK SC" panose="020B0500000000000000" charset="-122"/>
              </a:rPr>
              <a:t>THANK YOU</a:t>
            </a:r>
            <a:endParaRPr lang="en-US" altLang="zh-CN" sz="4000">
              <a:solidFill>
                <a:srgbClr val="0070C0"/>
              </a:solidFill>
              <a:latin typeface="Noto Sans CJK SC" panose="020B0500000000000000" charset="-122"/>
              <a:ea typeface="Noto Sans CJK SC" panose="020B0500000000000000" charset="-122"/>
            </a:endParaRPr>
          </a:p>
        </p:txBody>
      </p:sp>
      <p:grpSp>
        <p:nvGrpSpPr>
          <p:cNvPr id="5" name="组合 3"/>
          <p:cNvGrpSpPr/>
          <p:nvPr userDrawn="1"/>
        </p:nvGrpSpPr>
        <p:grpSpPr bwMode="auto">
          <a:xfrm>
            <a:off x="10474771" y="10741026"/>
            <a:ext cx="3669344" cy="1222374"/>
            <a:chOff x="16697" y="120"/>
            <a:chExt cx="2300" cy="766"/>
          </a:xfrm>
        </p:grpSpPr>
        <p:sp>
          <p:nvSpPr>
            <p:cNvPr id="6" name="矩形 5"/>
            <p:cNvSpPr/>
            <p:nvPr userDrawn="1"/>
          </p:nvSpPr>
          <p:spPr>
            <a:xfrm>
              <a:off x="16697" y="120"/>
              <a:ext cx="2302" cy="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800" noProof="1"/>
            </a:p>
          </p:txBody>
        </p:sp>
        <p:pic>
          <p:nvPicPr>
            <p:cNvPr id="7" name="图片 2" descr="资源 1@2x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" y="192"/>
              <a:ext cx="2169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marR="0" lvl="1" indent="-127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 panose="020B0604020202020204"/>
              <a:buNone/>
              <a:defRPr sz="40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828165" marR="0" lvl="2" indent="-1206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 panose="020B0604020202020204"/>
              <a:buNone/>
              <a:defRPr sz="36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2742565" marR="0" lvl="3" indent="-1206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3656965" marR="0" lvl="4" indent="-1206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5027930" marR="0" lvl="5" indent="-24003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3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5942330" marR="0" lvl="6" indent="-24003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3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6856730" marR="0" lvl="7" indent="-24003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3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7771130" marR="0" lvl="8" indent="-24003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3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24849" cy="2651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Montserrat" panose="02000505000000020004"/>
              <a:buNone/>
              <a:defRPr sz="60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633210" y="3437255"/>
            <a:ext cx="12114530" cy="6010910"/>
            <a:chOff x="2880" y="3398"/>
            <a:chExt cx="19078" cy="9466"/>
          </a:xfrm>
        </p:grpSpPr>
        <p:sp>
          <p:nvSpPr>
            <p:cNvPr id="2" name="标题 8"/>
            <p:cNvSpPr>
              <a:spLocks noGrp="1" noChangeArrowheads="1"/>
            </p:cNvSpPr>
            <p:nvPr/>
          </p:nvSpPr>
          <p:spPr bwMode="auto">
            <a:xfrm>
              <a:off x="2880" y="9228"/>
              <a:ext cx="19078" cy="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normAutofit fontScale="8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dist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Montserrat" panose="02000505000000020004"/>
                <a:buNone/>
                <a:defRPr sz="8000" b="0" i="0" u="none" strike="noStrike" cap="none">
                  <a:solidFill>
                    <a:srgbClr val="0051A4"/>
                  </a:solidFill>
                  <a:effectLst/>
                  <a:latin typeface="Noto Sans CJK SC" panose="020B0500000000000000" charset="-122"/>
                  <a:ea typeface="Noto Sans CJK SC" panose="020B0500000000000000" charset="-122"/>
                  <a:cs typeface="DejaVu Sans" panose="020B0603030804020204" charset="0"/>
                  <a:sym typeface="Montserrat" panose="02000505000000020004"/>
                </a:defRPr>
              </a:lvl1pPr>
              <a:lvl2pPr lvl="1" indent="0">
                <a:spcBef>
                  <a:spcPts val="0"/>
                </a:spcBef>
                <a:buNone/>
                <a:defRPr sz="1800"/>
              </a:lvl2pPr>
              <a:lvl3pPr lvl="2" indent="0">
                <a:spcBef>
                  <a:spcPts val="0"/>
                </a:spcBef>
                <a:buNone/>
                <a:defRPr sz="1800"/>
              </a:lvl3pPr>
              <a:lvl4pPr lvl="3" indent="0">
                <a:spcBef>
                  <a:spcPts val="0"/>
                </a:spcBef>
                <a:buNone/>
                <a:defRPr sz="1800"/>
              </a:lvl4pPr>
              <a:lvl5pPr lvl="4" indent="0">
                <a:spcBef>
                  <a:spcPts val="0"/>
                </a:spcBef>
                <a:buNone/>
                <a:defRPr sz="1800"/>
              </a:lvl5pPr>
              <a:lvl6pPr lvl="5" indent="0">
                <a:spcBef>
                  <a:spcPts val="0"/>
                </a:spcBef>
                <a:buNone/>
                <a:defRPr sz="1800"/>
              </a:lvl6pPr>
              <a:lvl7pPr lvl="6" indent="0">
                <a:spcBef>
                  <a:spcPts val="0"/>
                </a:spcBef>
                <a:buNone/>
                <a:defRPr sz="1800"/>
              </a:lvl7pPr>
              <a:lvl8pPr lvl="7" indent="0">
                <a:spcBef>
                  <a:spcPts val="0"/>
                </a:spcBef>
                <a:buNone/>
                <a:defRPr sz="1800"/>
              </a:lvl8pPr>
              <a:lvl9pPr lvl="8" indent="0">
                <a:spcBef>
                  <a:spcPts val="0"/>
                </a:spcBef>
                <a:buNone/>
                <a:defRPr sz="1800"/>
              </a:lvl9pPr>
            </a:lstStyle>
            <a:p>
              <a:pPr algn="ctr" fontAlgn="base">
                <a:lnSpc>
                  <a:spcPct val="150000"/>
                </a:lnSpc>
              </a:pPr>
              <a:r>
                <a:rPr lang="zh-CN" altLang="en-US" sz="6665" b="1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统信</a:t>
              </a:r>
              <a:r>
                <a:rPr lang="en-US" altLang="zh-CN" sz="6665" b="1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UOS &amp; </a:t>
              </a:r>
              <a:r>
                <a:rPr lang="zh-CN" altLang="en-US" sz="6665" b="1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北邮中鸿</a:t>
              </a:r>
              <a:r>
                <a:rPr lang="zh-CN" altLang="en-US" sz="6665" b="1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公司</a:t>
              </a:r>
              <a:br>
                <a:rPr lang="en-US" altLang="zh-CN" sz="6665" b="1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</a:br>
              <a:r>
                <a:rPr lang="zh-CN" altLang="en-US" sz="4445" b="1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智慧办公</a:t>
              </a:r>
              <a:r>
                <a:rPr lang="zh-CN" altLang="en-US" sz="4445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联合解决方案</a:t>
              </a:r>
              <a:endParaRPr lang="zh-CN" altLang="en-US" sz="4445" b="1" dirty="0" smtClean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627" name="副标题 6"/>
            <p:cNvSpPr>
              <a:spLocks noGrp="1" noChangeArrowheads="1"/>
            </p:cNvSpPr>
            <p:nvPr/>
          </p:nvSpPr>
          <p:spPr bwMode="auto">
            <a:xfrm>
              <a:off x="5911" y="6330"/>
              <a:ext cx="13015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dist" rtl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dk1"/>
                </a:buClr>
                <a:buFont typeface="Arial" panose="020B0604020202020204"/>
                <a:buNone/>
                <a:defRPr sz="3000" b="0" i="0" u="none" strike="noStrike" cap="none">
                  <a:solidFill>
                    <a:srgbClr val="0051A4"/>
                  </a:solidFill>
                  <a:effectLst/>
                  <a:latin typeface="Noto Sans CJK SC" panose="020B0500000000000000" charset="-122"/>
                  <a:ea typeface="Noto Sans CJK SC" panose="020B0500000000000000" charset="-122"/>
                  <a:cs typeface="DejaVu Sans" panose="020B0603030804020204" charset="0"/>
                  <a:sym typeface="Montserrat" panose="02000505000000020004"/>
                </a:defRPr>
              </a:lvl1pPr>
              <a:lvl2pPr marL="914400" marR="0" lvl="1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 panose="020B0604020202020204"/>
                <a:buNone/>
                <a:defRPr sz="4000" b="0" i="0" u="none" strike="noStrike" cap="none">
                  <a:solidFill>
                    <a:schemeClr val="dk1"/>
                  </a:solidFill>
                  <a:latin typeface="Montserrat" panose="02000505000000020004"/>
                  <a:ea typeface="Montserrat" panose="02000505000000020004"/>
                  <a:cs typeface="Montserrat" panose="02000505000000020004"/>
                  <a:sym typeface="Montserrat" panose="02000505000000020004"/>
                </a:defRPr>
              </a:lvl2pPr>
              <a:lvl3pPr marL="1828165" marR="0" lvl="2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 panose="020B0604020202020204"/>
                <a:buNone/>
                <a:defRPr sz="3600" b="0" i="0" u="none" strike="noStrike" cap="none">
                  <a:solidFill>
                    <a:schemeClr val="dk1"/>
                  </a:solidFill>
                  <a:latin typeface="Montserrat" panose="02000505000000020004"/>
                  <a:ea typeface="Montserrat" panose="02000505000000020004"/>
                  <a:cs typeface="Montserrat" panose="02000505000000020004"/>
                  <a:sym typeface="Montserrat" panose="02000505000000020004"/>
                </a:defRPr>
              </a:lvl3pPr>
              <a:lvl4pPr marL="2742565" marR="0" lvl="3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 panose="020B0604020202020204"/>
                <a:buNone/>
                <a:defRPr sz="3200" b="0" i="0" u="none" strike="noStrike" cap="none">
                  <a:solidFill>
                    <a:schemeClr val="dk1"/>
                  </a:solidFill>
                  <a:latin typeface="Montserrat" panose="02000505000000020004"/>
                  <a:ea typeface="Montserrat" panose="02000505000000020004"/>
                  <a:cs typeface="Montserrat" panose="02000505000000020004"/>
                  <a:sym typeface="Montserrat" panose="02000505000000020004"/>
                </a:defRPr>
              </a:lvl4pPr>
              <a:lvl5pPr marL="3656965" marR="0" lvl="4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 panose="020B0604020202020204"/>
                <a:buNone/>
                <a:defRPr sz="3200" b="0" i="0" u="none" strike="noStrike" cap="none">
                  <a:solidFill>
                    <a:schemeClr val="dk1"/>
                  </a:solidFill>
                  <a:latin typeface="Montserrat" panose="02000505000000020004"/>
                  <a:ea typeface="Montserrat" panose="02000505000000020004"/>
                  <a:cs typeface="Montserrat" panose="02000505000000020004"/>
                  <a:sym typeface="Montserrat" panose="02000505000000020004"/>
                </a:defRPr>
              </a:lvl5pPr>
              <a:lvl6pPr marL="4570730" marR="0" lvl="5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 panose="020B0604020202020204"/>
                <a:buNone/>
                <a:defRPr sz="3200" b="0" i="0" u="none" strike="noStrike" cap="none"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defRPr>
              </a:lvl6pPr>
              <a:lvl7pPr marL="5485130" marR="0" lvl="6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 panose="020B0604020202020204"/>
                <a:buNone/>
                <a:defRPr sz="3200" b="0" i="0" u="none" strike="noStrike" cap="none"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defRPr>
              </a:lvl7pPr>
              <a:lvl8pPr marL="6398895" marR="0" lvl="7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 panose="020B0604020202020204"/>
                <a:buNone/>
                <a:defRPr sz="3200" b="0" i="0" u="none" strike="noStrike" cap="none"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defRPr>
              </a:lvl8pPr>
              <a:lvl9pPr marL="7313295" marR="0" lvl="8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 panose="020B0604020202020204"/>
                <a:buNone/>
                <a:defRPr sz="3200" b="0" i="0" u="none" strike="noStrike" cap="none"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defRPr>
              </a:lvl9pPr>
            </a:lstStyle>
            <a:p>
              <a:pPr algn="ctr"/>
              <a:r>
                <a:rPr lang="zh-CN" altLang="en-US" smtClean="0"/>
                <a:t>打造操作系统创新生态</a:t>
              </a:r>
              <a:endParaRPr lang="zh-CN" altLang="en-US" smtClean="0"/>
            </a:p>
          </p:txBody>
        </p:sp>
        <p:pic>
          <p:nvPicPr>
            <p:cNvPr id="26630" name="图片 1" descr="LOGO-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" y="3398"/>
              <a:ext cx="6728" cy="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4219" y="748479"/>
            <a:ext cx="98837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dirty="0" smtClean="0">
                <a:solidFill>
                  <a:srgbClr val="0051A4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一、方案概述</a:t>
            </a:r>
            <a:endParaRPr lang="zh-CN" sz="4000" dirty="0" smtClean="0">
              <a:solidFill>
                <a:srgbClr val="0051A4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8245" y="2324735"/>
            <a:ext cx="2214054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eaLnBrk="1" fontAlgn="auto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北邮中鸿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慧办公管理系统（信创版）是国内第一款完全运行于国产化软硬件环境的智能型综合办公系统，特别适用于党政机关和国有大中型企事业机构使用。系统不仅保留了以往办公系统的所有功能，而且在安全、可靠程度上具备根本的保证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eaLnBrk="1" fontAlgn="auto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统信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UOS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平台的基础环境，目前已全面适配了其解决方案中的产品组合，基于平台框架中，全面覆盖了单位的办公门户类、公文管理类、督查督办类、流程审批类、人事管理类、后勤管理类、信息简报类等多方面应用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4219" y="5357309"/>
            <a:ext cx="98837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dirty="0" smtClean="0">
                <a:solidFill>
                  <a:srgbClr val="0051A4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方案特点及优势</a:t>
            </a:r>
            <a:endParaRPr lang="zh-CN" sz="4000" dirty="0" smtClean="0">
              <a:solidFill>
                <a:srgbClr val="0051A4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8245" y="5986780"/>
            <a:ext cx="22140545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eaLnBrk="1" fontAlgn="auto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自主研发的成熟平台。该平台积累了近20年的技术及成功实施经验，除具备普通综合办公类的功能之外，可根据单位的个性化办公需求进行特色功能定制。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eaLnBrk="1" fontAlgn="auto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行业认可的应用平台。目前，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该系统</a:t>
            </a: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是一款本地化定制的应用平台。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eaLnBrk="1" fontAlgn="auto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实用、方便的功能：以办公管理为导向，对公文、行政、人事、财务和信息知识等提供全面管理。方便干部职工对文件审批、通知公告、出差备案、请销假、费用报销等进行电子化流转和过程记录。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eaLnBrk="1" fontAlgn="auto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可视化流程设计。综合办公流程设计遵循图形化方式，不需要专业IT技能，仅靠鼠标拖拽就能轻松完成审批流程配置。同时，流程权限划精细至每个人每一步，广泛适应于单位各种网上审批流程的设计需求。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eaLnBrk="1" fontAlgn="auto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安全、灵活部署模式。为了确保平台的安全性，该平台可以部署在单位的内网，也可以部署在云资源。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eaLnBrk="1" fontAlgn="auto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本地化的售后维护服务。针对区、市（地）、县(区)三级机构提供本地化培训及售后维护服务。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383155" y="2387600"/>
            <a:ext cx="18712815" cy="9304020"/>
            <a:chOff x="1482" y="2036"/>
            <a:chExt cx="16735" cy="8332"/>
          </a:xfrm>
        </p:grpSpPr>
        <p:grpSp>
          <p:nvGrpSpPr>
            <p:cNvPr id="154" name="组合 153"/>
            <p:cNvGrpSpPr/>
            <p:nvPr/>
          </p:nvGrpSpPr>
          <p:grpSpPr>
            <a:xfrm>
              <a:off x="1482" y="2037"/>
              <a:ext cx="16735" cy="8331"/>
              <a:chOff x="1328074" y="413192"/>
              <a:chExt cx="6522473" cy="3786857"/>
            </a:xfrm>
          </p:grpSpPr>
          <p:sp>
            <p:nvSpPr>
              <p:cNvPr id="155" name="矩形 154"/>
              <p:cNvSpPr/>
              <p:nvPr/>
            </p:nvSpPr>
            <p:spPr>
              <a:xfrm>
                <a:off x="1697947" y="3161857"/>
                <a:ext cx="5754665" cy="1037283"/>
              </a:xfrm>
              <a:prstGeom prst="rect">
                <a:avLst/>
              </a:prstGeom>
              <a:solidFill>
                <a:schemeClr val="bg1">
                  <a:lumMod val="85000"/>
                  <a:alpha val="17000"/>
                </a:schemeClr>
              </a:solidFill>
              <a:ln w="635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67500" rIns="81000" bIns="67500" anchor="ctr"/>
              <a:p>
                <a:pPr>
                  <a:lnSpc>
                    <a:spcPct val="130000"/>
                  </a:lnSpc>
                </a:pPr>
                <a:r>
                  <a:rPr lang="en-US" altLang="zh-CN" sz="18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    </a:t>
                </a:r>
                <a:endParaRPr lang="en-US" altLang="zh-CN" sz="1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>
              <a:xfrm>
                <a:off x="1697925" y="770923"/>
                <a:ext cx="5754686" cy="23627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67500" rIns="81000" bIns="67500" anchor="ctr"/>
              <a:p>
                <a:pPr>
                  <a:lnSpc>
                    <a:spcPct val="130000"/>
                  </a:lnSpc>
                </a:pPr>
                <a:endParaRPr lang="zh-CN" altLang="en-US" sz="1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1328074" y="413192"/>
                <a:ext cx="360129" cy="3786402"/>
              </a:xfrm>
              <a:prstGeom prst="rect">
                <a:avLst/>
              </a:prstGeom>
              <a:solidFill>
                <a:srgbClr val="ED6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>
                  <a:lnSpc>
                    <a:spcPct val="13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统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一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标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准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化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管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理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7490418" y="413192"/>
                <a:ext cx="360129" cy="3786857"/>
              </a:xfrm>
              <a:prstGeom prst="rect">
                <a:avLst/>
              </a:prstGeom>
              <a:solidFill>
                <a:srgbClr val="ED6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>
                  <a:lnSpc>
                    <a:spcPct val="13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安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全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运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维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保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障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1697947" y="1525476"/>
                <a:ext cx="488747" cy="7172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>
                  <a:lnSpc>
                    <a:spcPct val="130000"/>
                  </a:lnSpc>
                </a:pPr>
                <a:r>
                  <a: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应用层</a:t>
                </a:r>
                <a:endPara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1539708" y="3425041"/>
                <a:ext cx="927606" cy="683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>
                  <a:lnSpc>
                    <a:spcPct val="130000"/>
                  </a:lnSpc>
                </a:pPr>
                <a:r>
                  <a: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国产环境</a:t>
                </a:r>
                <a:endPara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170" name="组合 169"/>
              <p:cNvGrpSpPr/>
              <p:nvPr/>
            </p:nvGrpSpPr>
            <p:grpSpPr>
              <a:xfrm>
                <a:off x="2382772" y="799276"/>
                <a:ext cx="4829850" cy="1196410"/>
                <a:chOff x="2382772" y="799276"/>
                <a:chExt cx="4829850" cy="1196410"/>
              </a:xfrm>
            </p:grpSpPr>
            <p:sp>
              <p:nvSpPr>
                <p:cNvPr id="191" name="矩形 190"/>
                <p:cNvSpPr/>
                <p:nvPr/>
              </p:nvSpPr>
              <p:spPr>
                <a:xfrm>
                  <a:off x="2382772" y="799276"/>
                  <a:ext cx="4829850" cy="11964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67500" rIns="81000" bIns="67500" anchor="ctr"/>
                <a:p>
                  <a:pPr>
                    <a:lnSpc>
                      <a:spcPct val="130000"/>
                    </a:lnSpc>
                  </a:pPr>
                  <a:endParaRPr lang="zh-CN" altLang="en-US" sz="1800" b="1">
                    <a:ln w="12700"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>
                  <a:off x="2492722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公文管理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2764840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信息管理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94" name="矩形 193"/>
                <p:cNvSpPr/>
                <p:nvPr/>
              </p:nvSpPr>
              <p:spPr>
                <a:xfrm>
                  <a:off x="3036958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流程管理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3309076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个人办公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3581194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督查督办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3853312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日程管理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98" name="矩形 197"/>
                <p:cNvSpPr/>
                <p:nvPr/>
              </p:nvSpPr>
              <p:spPr>
                <a:xfrm>
                  <a:off x="4125430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会务管理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4397548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值班管理</a:t>
                  </a:r>
                  <a:endParaRPr lang="zh-CN" altLang="en-US" sz="18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00" name="矩形 199"/>
                <p:cNvSpPr/>
                <p:nvPr/>
              </p:nvSpPr>
              <p:spPr>
                <a:xfrm>
                  <a:off x="4669666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考勤管理</a:t>
                  </a:r>
                  <a:endParaRPr lang="zh-CN" altLang="en-US" sz="18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01" name="矩形 200"/>
                <p:cNvSpPr/>
                <p:nvPr/>
              </p:nvSpPr>
              <p:spPr>
                <a:xfrm>
                  <a:off x="4941784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组织管理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02" name="矩形 201"/>
                <p:cNvSpPr/>
                <p:nvPr/>
              </p:nvSpPr>
              <p:spPr>
                <a:xfrm>
                  <a:off x="5213902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用户管理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5486020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权限管理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5758138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系统管理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6030256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即时通讯集成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06" name="矩形 205"/>
                <p:cNvSpPr/>
                <p:nvPr/>
              </p:nvSpPr>
              <p:spPr>
                <a:xfrm>
                  <a:off x="6302374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0" rIns="91440" bIns="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视频</a:t>
                  </a:r>
                  <a:r>
                    <a:rPr lang="zh-CN" altLang="en-US" sz="1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会议管理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07" name="矩形 206"/>
                <p:cNvSpPr/>
                <p:nvPr/>
              </p:nvSpPr>
              <p:spPr>
                <a:xfrm>
                  <a:off x="6574492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zh-CN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个性化定制</a:t>
                  </a:r>
                  <a:endParaRPr lang="zh-CN" altLang="zh-CN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08" name="矩形 207"/>
                <p:cNvSpPr/>
                <p:nvPr/>
              </p:nvSpPr>
              <p:spPr>
                <a:xfrm>
                  <a:off x="6846614" y="1110182"/>
                  <a:ext cx="216024" cy="8134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移动办公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09" name="矩形 208"/>
                <p:cNvSpPr/>
                <p:nvPr/>
              </p:nvSpPr>
              <p:spPr>
                <a:xfrm>
                  <a:off x="4134617" y="866542"/>
                  <a:ext cx="1326160" cy="2160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b="1" dirty="0">
                      <a:solidFill>
                        <a:srgbClr val="ED6C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应用软件</a:t>
                  </a:r>
                  <a:endParaRPr lang="zh-CN" altLang="en-US" sz="1800" b="1" dirty="0">
                    <a:solidFill>
                      <a:srgbClr val="ED6C0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71" name="组合 170"/>
              <p:cNvGrpSpPr/>
              <p:nvPr/>
            </p:nvGrpSpPr>
            <p:grpSpPr>
              <a:xfrm>
                <a:off x="2382772" y="2571750"/>
                <a:ext cx="4829850" cy="516529"/>
                <a:chOff x="2382772" y="2571750"/>
                <a:chExt cx="4829850" cy="516529"/>
              </a:xfrm>
            </p:grpSpPr>
            <p:sp>
              <p:nvSpPr>
                <p:cNvPr id="185" name="矩形 184"/>
                <p:cNvSpPr/>
                <p:nvPr/>
              </p:nvSpPr>
              <p:spPr>
                <a:xfrm>
                  <a:off x="2382772" y="2579659"/>
                  <a:ext cx="4829850" cy="50862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67500" rIns="81000" bIns="67500" anchor="ctr"/>
                <a:p>
                  <a:pPr>
                    <a:lnSpc>
                      <a:spcPct val="130000"/>
                    </a:lnSpc>
                  </a:pPr>
                  <a:endParaRPr lang="zh-CN" altLang="en-US" sz="18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90" name="矩形 189"/>
                <p:cNvSpPr/>
                <p:nvPr/>
              </p:nvSpPr>
              <p:spPr>
                <a:xfrm>
                  <a:off x="4134617" y="2571750"/>
                  <a:ext cx="1326160" cy="2160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b="1" dirty="0">
                      <a:solidFill>
                        <a:srgbClr val="ED6C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应用支撑平台</a:t>
                  </a:r>
                  <a:endParaRPr lang="zh-CN" altLang="en-US" sz="1800" b="1" dirty="0">
                    <a:solidFill>
                      <a:srgbClr val="ED6C0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72" name="组合 171"/>
              <p:cNvGrpSpPr/>
              <p:nvPr/>
            </p:nvGrpSpPr>
            <p:grpSpPr>
              <a:xfrm>
                <a:off x="2382772" y="2024600"/>
                <a:ext cx="4829850" cy="518236"/>
                <a:chOff x="2382772" y="2033061"/>
                <a:chExt cx="4829850" cy="518236"/>
              </a:xfrm>
            </p:grpSpPr>
            <p:sp>
              <p:nvSpPr>
                <p:cNvPr id="179" name="矩形 178"/>
                <p:cNvSpPr/>
                <p:nvPr/>
              </p:nvSpPr>
              <p:spPr>
                <a:xfrm>
                  <a:off x="2382772" y="2042677"/>
                  <a:ext cx="4829850" cy="50862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000" tIns="67500" rIns="81000" bIns="67500" anchor="ctr"/>
                <a:p>
                  <a:pPr>
                    <a:lnSpc>
                      <a:spcPct val="130000"/>
                    </a:lnSpc>
                  </a:pPr>
                  <a:endParaRPr lang="zh-CN" altLang="en-US" sz="18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>
                <a:xfrm>
                  <a:off x="2628781" y="2251193"/>
                  <a:ext cx="816354" cy="2160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流式编辑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>
                <a:xfrm>
                  <a:off x="3758279" y="2251193"/>
                  <a:ext cx="816354" cy="2160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板式转换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>
                <a:xfrm>
                  <a:off x="4887777" y="2251193"/>
                  <a:ext cx="816354" cy="2160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板式阅读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83" name="矩形 182"/>
                <p:cNvSpPr/>
                <p:nvPr/>
              </p:nvSpPr>
              <p:spPr>
                <a:xfrm>
                  <a:off x="6017275" y="2251193"/>
                  <a:ext cx="816354" cy="2160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电子签章</a:t>
                  </a:r>
                  <a:endPara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84" name="矩形 183"/>
                <p:cNvSpPr/>
                <p:nvPr/>
              </p:nvSpPr>
              <p:spPr>
                <a:xfrm>
                  <a:off x="4134617" y="2033061"/>
                  <a:ext cx="1326160" cy="2160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800" b="1" dirty="0">
                      <a:solidFill>
                        <a:srgbClr val="ED6C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标准化套件</a:t>
                  </a:r>
                  <a:endParaRPr lang="zh-CN" altLang="en-US" sz="1800" b="1" dirty="0">
                    <a:solidFill>
                      <a:srgbClr val="ED6C0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211" name="圆角矩形 210"/>
            <p:cNvSpPr/>
            <p:nvPr/>
          </p:nvSpPr>
          <p:spPr>
            <a:xfrm>
              <a:off x="12830" y="7224"/>
              <a:ext cx="1506" cy="574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工作流引擎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2" name="圆角矩形 211"/>
            <p:cNvSpPr/>
            <p:nvPr/>
          </p:nvSpPr>
          <p:spPr>
            <a:xfrm>
              <a:off x="10562" y="7224"/>
              <a:ext cx="2079" cy="574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报表管理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" name="圆角矩形 212"/>
            <p:cNvSpPr/>
            <p:nvPr/>
          </p:nvSpPr>
          <p:spPr>
            <a:xfrm>
              <a:off x="8509" y="7224"/>
              <a:ext cx="1864" cy="574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自定义管理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4" name="圆角矩形 213"/>
            <p:cNvSpPr/>
            <p:nvPr/>
          </p:nvSpPr>
          <p:spPr>
            <a:xfrm>
              <a:off x="14524" y="7224"/>
              <a:ext cx="1792" cy="574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应用开发接口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圆角矩形 214"/>
            <p:cNvSpPr/>
            <p:nvPr/>
          </p:nvSpPr>
          <p:spPr>
            <a:xfrm>
              <a:off x="4404" y="7224"/>
              <a:ext cx="2079" cy="574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基础服务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735" y="2887"/>
              <a:ext cx="13095" cy="5198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r>
                <a:rPr lang="en-US" altLang="zh-CN" sz="1800">
                  <a:ln>
                    <a:solidFill>
                      <a:schemeClr val="tx1"/>
                    </a:solidFill>
                    <a:prstDash val="dash"/>
                  </a:ln>
                  <a:noFill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altLang="zh-CN" sz="1800">
                <a:ln>
                  <a:solidFill>
                    <a:schemeClr val="tx1"/>
                  </a:solidFill>
                  <a:prstDash val="dash"/>
                </a:ln>
                <a:noFill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188" y="8320"/>
              <a:ext cx="13019" cy="18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67500" rIns="81000" bIns="67500" anchor="ctr"/>
            <a:p>
              <a:pPr>
                <a:lnSpc>
                  <a:spcPct val="130000"/>
                </a:lnSpc>
              </a:pPr>
              <a:endParaRPr lang="zh-CN" altLang="en-US" sz="1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468" y="8663"/>
              <a:ext cx="1578" cy="5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中间件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468" y="9394"/>
              <a:ext cx="1578" cy="5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国产芯片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10823" y="8663"/>
              <a:ext cx="1597" cy="5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r>
                <a:rPr lang="zh-CN" altLang="zh-CN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操作系统</a:t>
              </a:r>
              <a:endParaRPr lang="zh-CN" altLang="zh-CN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0823" y="9394"/>
              <a:ext cx="1597" cy="5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数据库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155" y="8712"/>
              <a:ext cx="1266" cy="47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东方通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71" y="8712"/>
              <a:ext cx="1266" cy="47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r>
                <a:rPr lang="zh-CN" altLang="zh-CN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中创</a:t>
              </a:r>
              <a:endParaRPr lang="zh-CN" altLang="zh-CN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951" y="8712"/>
              <a:ext cx="1266" cy="47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...........</a:t>
              </a:r>
              <a:endParaRPr lang="en-US" altLang="zh-CN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138" y="9458"/>
              <a:ext cx="1266" cy="47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龙芯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54" y="9458"/>
              <a:ext cx="1266" cy="47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飞腾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934" y="9458"/>
              <a:ext cx="1266" cy="47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...........</a:t>
              </a:r>
              <a:endParaRPr lang="en-US" altLang="zh-CN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540" y="8695"/>
              <a:ext cx="1266" cy="47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统信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UOS</a:t>
              </a:r>
              <a:endParaRPr lang="en-US" altLang="zh-CN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3956" y="8695"/>
              <a:ext cx="1266" cy="47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银行麒麟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5336" y="8695"/>
              <a:ext cx="1266" cy="47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中标麒麟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540" y="9443"/>
              <a:ext cx="1266" cy="47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人大金仓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3956" y="9426"/>
              <a:ext cx="1266" cy="47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达梦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5336" y="9426"/>
              <a:ext cx="1266" cy="47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30000"/>
                </a:lnSpc>
              </a:pP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...........</a:t>
              </a:r>
              <a:endParaRPr lang="en-US" altLang="zh-CN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431" y="2036"/>
              <a:ext cx="14765" cy="7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44000" tIns="67500" rIns="81000" bIns="67500" anchor="ctr"/>
            <a:p>
              <a:pPr>
                <a:lnSpc>
                  <a:spcPct val="130000"/>
                </a:lnSpc>
              </a:pPr>
              <a:r>
                <a:rPr lang="en-US" altLang="zh-CN" sz="1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</a:t>
              </a:r>
              <a:endParaRPr lang="en-US" altLang="zh-CN" sz="1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513" y="2187"/>
              <a:ext cx="1008" cy="40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展现层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95" name="Picture 1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5627" y="2185"/>
              <a:ext cx="486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1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571" y="2187"/>
              <a:ext cx="512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1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38" y="2186"/>
              <a:ext cx="482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619" y="2199"/>
              <a:ext cx="446" cy="446"/>
            </a:xfrm>
            <a:prstGeom prst="rect">
              <a:avLst/>
            </a:prstGeom>
          </p:spPr>
        </p:pic>
        <p:sp>
          <p:nvSpPr>
            <p:cNvPr id="29" name="圆角矩形 28"/>
            <p:cNvSpPr/>
            <p:nvPr/>
          </p:nvSpPr>
          <p:spPr>
            <a:xfrm>
              <a:off x="6672" y="7219"/>
              <a:ext cx="1649" cy="574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门户管理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0582" y="7224"/>
              <a:ext cx="2079" cy="574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报表管理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8529" y="7224"/>
              <a:ext cx="1864" cy="574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自定义管理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424" y="7224"/>
              <a:ext cx="2079" cy="574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基础服务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004219" y="748479"/>
            <a:ext cx="98837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dirty="0" smtClean="0">
                <a:solidFill>
                  <a:srgbClr val="0051A4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二、平台框架</a:t>
            </a:r>
            <a:endParaRPr lang="zh-CN" sz="4000" dirty="0" smtClean="0">
              <a:solidFill>
                <a:srgbClr val="0051A4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23899" y="1018858"/>
            <a:ext cx="22699346" cy="10462736"/>
            <a:chOff x="1105" y="1532"/>
            <a:chExt cx="15888" cy="7323"/>
          </a:xfrm>
        </p:grpSpPr>
        <p:sp>
          <p:nvSpPr>
            <p:cNvPr id="34" name="矩形 4"/>
            <p:cNvSpPr>
              <a:spLocks noChangeArrowheads="1"/>
            </p:cNvSpPr>
            <p:nvPr/>
          </p:nvSpPr>
          <p:spPr bwMode="auto">
            <a:xfrm>
              <a:off x="1105" y="1532"/>
              <a:ext cx="13028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Aft>
                  <a:spcPts val="1625"/>
                </a:spcAft>
              </a:pPr>
              <a:r>
                <a:rPr lang="zh-CN" sz="4000" dirty="0" smtClean="0">
                  <a:solidFill>
                    <a:srgbClr val="0051A4"/>
                  </a:solidFill>
                  <a:latin typeface="思源黑体 Bold" panose="020B0800000000000000" charset="-122"/>
                  <a:ea typeface="思源黑体 Bold" panose="020B0800000000000000" charset="-122"/>
                  <a:cs typeface="思源黑体 Bold" panose="020B0800000000000000" charset="-122"/>
                  <a:sym typeface="+mn-ea"/>
                </a:rPr>
                <a:t>三、核心价值</a:t>
              </a:r>
              <a:endParaRPr lang="zh-CN" sz="4000" dirty="0" smtClean="0">
                <a:solidFill>
                  <a:srgbClr val="0051A4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endParaRPr>
            </a:p>
            <a:p>
              <a:pPr>
                <a:spcAft>
                  <a:spcPts val="1625"/>
                </a:spcAft>
              </a:pPr>
              <a:endParaRPr lang="zh-CN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703" y="4900"/>
              <a:ext cx="2714" cy="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支持达梦、神舟通用、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人大金仓等数据库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844" y="4900"/>
              <a:ext cx="2957" cy="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支持金蝶、东方通和中创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中间件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3514" y="4900"/>
              <a:ext cx="2765" cy="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支持金山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WPS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流式软件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820" y="8188"/>
              <a:ext cx="2479" cy="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支持飞腾和龙芯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CPU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机型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998" y="8188"/>
              <a:ext cx="4422" cy="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支持统信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UOS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、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中标麒麟、银河麒麟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多个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系统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2799" y="8334"/>
              <a:ext cx="4194" cy="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支持数科、福昕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OFD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、书生版式软件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" y="3173"/>
              <a:ext cx="1701" cy="1701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9" y="3047"/>
              <a:ext cx="1827" cy="182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6" y="3173"/>
              <a:ext cx="1701" cy="170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" y="6406"/>
              <a:ext cx="1701" cy="1701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2" y="6406"/>
              <a:ext cx="1701" cy="170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6" y="6406"/>
              <a:ext cx="1701" cy="170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03935" y="1651000"/>
            <a:ext cx="22068790" cy="10433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6070" eaLnBrk="1" fontAlgn="auto" latinLnBrk="0" hangingPunct="1">
              <a:lnSpc>
                <a:spcPct val="150000"/>
              </a:lnSpc>
            </a:pPr>
            <a:r>
              <a:rPr lang="en-US" altLang="zh-CN" sz="2800" b="1">
                <a:ea typeface="仿宋" panose="02010609060101010101" charset="-122"/>
              </a:rPr>
              <a:t>1.</a:t>
            </a:r>
            <a:r>
              <a:rPr lang="zh-CN" sz="2800" b="1">
                <a:ea typeface="仿宋" panose="02010609060101010101" charset="-122"/>
              </a:rPr>
              <a:t>办公门户应用：</a:t>
            </a:r>
            <a:r>
              <a:rPr lang="zh-CN" sz="2800">
                <a:ea typeface="仿宋" panose="02010609060101010101" charset="-122"/>
              </a:rPr>
              <a:t>按照用户</a:t>
            </a:r>
            <a:r>
              <a:rPr lang="zh-CN" sz="2800">
                <a:ea typeface="仿宋" panose="02010609060101010101" charset="-122"/>
              </a:rPr>
              <a:t>综合办公管理的需求实现医院内部个性门户定制化。</a:t>
            </a:r>
            <a:r>
              <a:rPr lang="en-US" sz="2800" b="1">
                <a:latin typeface="仿宋" panose="02010609060101010101" charset="-122"/>
                <a:ea typeface="仿宋" panose="02010609060101010101" charset="-122"/>
              </a:rPr>
              <a:t>  2</a:t>
            </a:r>
            <a:r>
              <a:rPr lang="zh-CN" sz="2800" b="1">
                <a:ea typeface="仿宋" panose="02010609060101010101" charset="-122"/>
              </a:rPr>
              <a:t>.公文管理类应用：</a:t>
            </a:r>
            <a:r>
              <a:rPr lang="zh-CN" sz="2800">
                <a:ea typeface="仿宋" panose="02010609060101010101" charset="-122"/>
              </a:rPr>
              <a:t>按照中办、国办和地方的公文办理规定，符合最新文书档案数据标准，基于藏医院实际办文需要灵活设计办文流程，实现公文处理和管理的自动化。公文管理主要功能包括：收文管理、发文管理、文件送审签管理、请示工作签报管理、公文监控和电子签章等全过程网上办理。</a:t>
            </a:r>
            <a:r>
              <a:rPr lang="en-US" sz="2800" b="1">
                <a:latin typeface="仿宋" panose="02010609060101010101" charset="-122"/>
                <a:ea typeface="仿宋" panose="02010609060101010101" charset="-122"/>
              </a:rPr>
              <a:t>  3</a:t>
            </a:r>
            <a:r>
              <a:rPr lang="zh-CN" sz="2800" b="1">
                <a:ea typeface="仿宋" panose="02010609060101010101" charset="-122"/>
              </a:rPr>
              <a:t>.督查督办类应用：</a:t>
            </a:r>
            <a:r>
              <a:rPr lang="zh-CN" sz="2800">
                <a:ea typeface="仿宋" panose="02010609060101010101" charset="-122"/>
              </a:rPr>
              <a:t>一是实现领导各种交办、督办事件的登记、审批、催办、结果查询等功能。二是实现对需要承办的工作，例如：工作计划、会议决定、领导批办文件和交办任务等进行监督、检查、催办和督办管理。三是实现对督查对象的工作进展程度和督查结果进行可视化展示。</a:t>
            </a:r>
            <a:r>
              <a:rPr lang="en-US" sz="2800" b="1">
                <a:latin typeface="仿宋" panose="02010609060101010101" charset="-122"/>
                <a:ea typeface="仿宋" panose="02010609060101010101" charset="-122"/>
              </a:rPr>
              <a:t>  4</a:t>
            </a:r>
            <a:r>
              <a:rPr lang="zh-CN" sz="2800" b="1">
                <a:ea typeface="仿宋" panose="02010609060101010101" charset="-122"/>
              </a:rPr>
              <a:t>.流程审批类应用：</a:t>
            </a:r>
            <a:r>
              <a:rPr lang="zh-CN" sz="2800">
                <a:ea typeface="仿宋" panose="02010609060101010101" charset="-122"/>
              </a:rPr>
              <a:t>主要围绕藏医院报销、审批、申请等行政工作，包括报销审批、物品领用审批。</a:t>
            </a:r>
            <a:r>
              <a:rPr lang="en-US" sz="2800" b="1">
                <a:latin typeface="仿宋" panose="02010609060101010101" charset="-122"/>
                <a:ea typeface="仿宋" panose="02010609060101010101" charset="-122"/>
              </a:rPr>
              <a:t>  5</a:t>
            </a:r>
            <a:r>
              <a:rPr lang="zh-CN" sz="2800" b="1">
                <a:ea typeface="仿宋" panose="02010609060101010101" charset="-122"/>
              </a:rPr>
              <a:t>.人事管理类应用：</a:t>
            </a:r>
            <a:r>
              <a:rPr lang="zh-CN" sz="2800">
                <a:ea typeface="仿宋" panose="02010609060101010101" charset="-122"/>
              </a:rPr>
              <a:t>请/销假、人员离岗、干部外出等网上流程审批及管理。</a:t>
            </a:r>
            <a:r>
              <a:rPr lang="en-US" sz="2800" b="1">
                <a:latin typeface="仿宋" panose="02010609060101010101" charset="-122"/>
                <a:ea typeface="仿宋" panose="02010609060101010101" charset="-122"/>
              </a:rPr>
              <a:t>  6</a:t>
            </a:r>
            <a:r>
              <a:rPr lang="zh-CN" sz="2800" b="1">
                <a:ea typeface="仿宋" panose="02010609060101010101" charset="-122"/>
              </a:rPr>
              <a:t>.办公用品管理：</a:t>
            </a:r>
            <a:r>
              <a:rPr lang="zh-CN" sz="2800">
                <a:ea typeface="仿宋" panose="02010609060101010101" charset="-122"/>
              </a:rPr>
              <a:t>通过平台对办公用品的入库、领用、归还、库存查询等情况进行电子台帐登记和统一管理。</a:t>
            </a:r>
            <a:r>
              <a:rPr lang="en-US" sz="2800" b="1">
                <a:latin typeface="仿宋" panose="02010609060101010101" charset="-122"/>
                <a:ea typeface="仿宋" panose="02010609060101010101" charset="-122"/>
              </a:rPr>
              <a:t>  7</a:t>
            </a:r>
            <a:r>
              <a:rPr lang="zh-CN" sz="2800" b="1">
                <a:ea typeface="仿宋" panose="02010609060101010101" charset="-122"/>
              </a:rPr>
              <a:t>.用车管理：</a:t>
            </a:r>
            <a:r>
              <a:rPr lang="zh-CN" sz="2800">
                <a:ea typeface="仿宋" panose="02010609060101010101" charset="-122"/>
              </a:rPr>
              <a:t>主要围绕藏医院办公室等部门对医院车辆的统一调度，包括申请、审批、调度、出车等各个环节的管理。</a:t>
            </a:r>
            <a:r>
              <a:rPr lang="en-US" sz="2800" b="1">
                <a:latin typeface="仿宋" panose="02010609060101010101" charset="-122"/>
                <a:ea typeface="仿宋" panose="02010609060101010101" charset="-122"/>
              </a:rPr>
              <a:t>  8</a:t>
            </a:r>
            <a:r>
              <a:rPr lang="zh-CN" sz="2800" b="1">
                <a:ea typeface="仿宋" panose="02010609060101010101" charset="-122"/>
              </a:rPr>
              <a:t>.会议管理类：</a:t>
            </a:r>
            <a:r>
              <a:rPr lang="zh-CN" sz="2800">
                <a:ea typeface="仿宋" panose="02010609060101010101" charset="-122"/>
              </a:rPr>
              <a:t>主要围绕藏医院日常办公会议的要求，包括会议通知管理、会议室管理以及会议纪要管理等。</a:t>
            </a:r>
            <a:r>
              <a:rPr lang="en-US" sz="2800" b="1">
                <a:latin typeface="仿宋" panose="02010609060101010101" charset="-122"/>
                <a:ea typeface="仿宋" panose="02010609060101010101" charset="-122"/>
              </a:rPr>
              <a:t>  9</a:t>
            </a:r>
            <a:r>
              <a:rPr lang="zh-CN" sz="2800" b="1">
                <a:ea typeface="仿宋" panose="02010609060101010101" charset="-122"/>
              </a:rPr>
              <a:t>.邮件管理类：</a:t>
            </a:r>
            <a:r>
              <a:rPr lang="zh-CN" sz="2800">
                <a:ea typeface="仿宋" panose="02010609060101010101" charset="-122"/>
              </a:rPr>
              <a:t>主要提供内部电子邮件系统。</a:t>
            </a:r>
            <a:r>
              <a:rPr lang="en-US" sz="2800" b="1">
                <a:latin typeface="仿宋" panose="02010609060101010101" charset="-122"/>
                <a:ea typeface="仿宋" panose="02010609060101010101" charset="-122"/>
              </a:rPr>
              <a:t>  10</a:t>
            </a:r>
            <a:r>
              <a:rPr lang="zh-CN" sz="2800" b="1">
                <a:ea typeface="仿宋" panose="02010609060101010101" charset="-122"/>
              </a:rPr>
              <a:t>.信息简报类：</a:t>
            </a:r>
            <a:r>
              <a:rPr lang="zh-CN" sz="2800">
                <a:ea typeface="仿宋" panose="02010609060101010101" charset="-122"/>
              </a:rPr>
              <a:t>主要实现领导讲话、文件精神、通知公告、政策法规、工作制度等在单位内部的办公网上进行发布。例如党建工作、信息简报、荣誉榜等。</a:t>
            </a:r>
            <a:r>
              <a:rPr lang="zh-CN" sz="2800" b="1">
                <a:ea typeface="仿宋" panose="02010609060101010101" charset="-122"/>
              </a:rPr>
              <a:t>   13.通讯录功能：</a:t>
            </a:r>
            <a:r>
              <a:rPr lang="zh-CN" sz="2800">
                <a:ea typeface="仿宋" panose="02010609060101010101" charset="-122"/>
              </a:rPr>
              <a:t>提供单位所有人员通讯录登记、管理与查询。</a:t>
            </a:r>
            <a:endParaRPr lang="zh-CN" altLang="en-US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25414" y="1979844"/>
            <a:ext cx="22416913" cy="10430510"/>
            <a:chOff x="921" y="1786"/>
            <a:chExt cx="18417" cy="7829"/>
          </a:xfrm>
        </p:grpSpPr>
        <p:sp>
          <p:nvSpPr>
            <p:cNvPr id="10" name="内容占位符 2"/>
            <p:cNvSpPr txBox="1"/>
            <p:nvPr/>
          </p:nvSpPr>
          <p:spPr>
            <a:xfrm>
              <a:off x="8209" y="1786"/>
              <a:ext cx="11129" cy="7829"/>
            </a:xfrm>
            <a:prstGeom prst="rect">
              <a:avLst/>
            </a:prstGeom>
          </p:spPr>
          <p:txBody>
            <a:bodyPr/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tx1"/>
                  </a:solidFill>
                </a:rPr>
                <a:t>        </a:t>
              </a:r>
              <a:r>
                <a:rPr lang="zh-CN" altLang="zh-CN" sz="3200" dirty="0" smtClean="0">
                  <a:solidFill>
                    <a:schemeClr val="tx1"/>
                  </a:solidFill>
                </a:rPr>
                <a:t>北京北邮中鸿通信技术有限公司</a:t>
              </a:r>
              <a:r>
                <a:rPr lang="zh-CN" altLang="en-US" sz="3200" dirty="0" smtClean="0">
                  <a:solidFill>
                    <a:schemeClr val="tx1"/>
                  </a:solidFill>
                </a:rPr>
                <a:t>总部位于北京中关村科技园，成立与</a:t>
              </a:r>
              <a:r>
                <a:rPr lang="en-US" altLang="zh-CN" sz="3200" dirty="0" smtClean="0">
                  <a:solidFill>
                    <a:schemeClr val="tx1"/>
                  </a:solidFill>
                </a:rPr>
                <a:t>1999</a:t>
              </a:r>
              <a:r>
                <a:rPr lang="zh-CN" altLang="en-US" sz="3200" dirty="0" smtClean="0">
                  <a:solidFill>
                    <a:schemeClr val="tx1"/>
                  </a:solidFill>
                </a:rPr>
                <a:t>年</a:t>
              </a:r>
              <a:r>
                <a:rPr lang="en-US" altLang="zh-CN" sz="3200" dirty="0" smtClean="0">
                  <a:solidFill>
                    <a:schemeClr val="tx1"/>
                  </a:solidFill>
                </a:rPr>
                <a:t>6</a:t>
              </a:r>
              <a:r>
                <a:rPr lang="zh-CN" altLang="en-US" sz="3200" dirty="0" smtClean="0">
                  <a:solidFill>
                    <a:schemeClr val="tx1"/>
                  </a:solidFill>
                </a:rPr>
                <a:t>月。是北京市海淀区</a:t>
              </a:r>
              <a:r>
                <a:rPr lang="zh-CN" altLang="zh-CN" sz="3200" dirty="0">
                  <a:solidFill>
                    <a:schemeClr val="tx1"/>
                  </a:solidFill>
                </a:rPr>
                <a:t>高新技术开发实验区的</a:t>
              </a:r>
              <a:r>
                <a:rPr lang="zh-CN" altLang="zh-CN" sz="3200" dirty="0">
                  <a:solidFill>
                    <a:srgbClr val="C00000"/>
                  </a:solidFill>
                </a:rPr>
                <a:t>高新技术</a:t>
              </a:r>
              <a:r>
                <a:rPr lang="zh-CN" altLang="zh-CN" sz="3200" dirty="0" smtClean="0">
                  <a:solidFill>
                    <a:srgbClr val="C00000"/>
                  </a:solidFill>
                </a:rPr>
                <a:t>企业</a:t>
              </a:r>
              <a:r>
                <a:rPr lang="zh-CN" altLang="en-US" sz="3200" dirty="0" smtClean="0">
                  <a:solidFill>
                    <a:schemeClr val="tx1"/>
                  </a:solidFill>
                </a:rPr>
                <a:t>。</a:t>
              </a:r>
              <a:endParaRPr lang="en-US" altLang="zh-CN" sz="320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/>
                  </a:solidFill>
                </a:rPr>
                <a:t> </a:t>
              </a:r>
              <a:r>
                <a:rPr lang="en-US" altLang="zh-CN" sz="3200" dirty="0" smtClean="0">
                  <a:solidFill>
                    <a:schemeClr val="tx1"/>
                  </a:solidFill>
                </a:rPr>
                <a:t>        </a:t>
              </a:r>
              <a:r>
                <a:rPr lang="zh-CN" altLang="en-US" sz="3200" dirty="0" smtClean="0">
                  <a:solidFill>
                    <a:schemeClr val="tx1"/>
                  </a:solidFill>
                </a:rPr>
                <a:t>近</a:t>
              </a:r>
              <a:r>
                <a:rPr lang="en-US" altLang="zh-CN" sz="3200" dirty="0" smtClean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</a:rPr>
                <a:t>20</a:t>
              </a:r>
              <a:r>
                <a:rPr lang="zh-CN" altLang="en-US" sz="3200" dirty="0" smtClean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</a:rPr>
                <a:t>年</a:t>
              </a:r>
              <a:r>
                <a:rPr lang="zh-CN" altLang="en-US" sz="3200" dirty="0" smtClean="0">
                  <a:solidFill>
                    <a:schemeClr val="tx1"/>
                  </a:solidFill>
                </a:rPr>
                <a:t>以来我们一直</a:t>
              </a:r>
              <a:r>
                <a:rPr lang="zh-CN" altLang="zh-CN" sz="3200" dirty="0">
                  <a:solidFill>
                    <a:schemeClr val="tx1"/>
                  </a:solidFill>
                </a:rPr>
                <a:t>致力于中国通信运营企业信息化技术的研发与实施，</a:t>
              </a:r>
              <a:r>
                <a:rPr lang="zh-CN" altLang="zh-CN" sz="3200" dirty="0" smtClean="0">
                  <a:solidFill>
                    <a:schemeClr val="tx1"/>
                  </a:solidFill>
                </a:rPr>
                <a:t>为运营</a:t>
              </a:r>
              <a:r>
                <a:rPr lang="zh-CN" altLang="zh-CN" sz="3200" dirty="0">
                  <a:solidFill>
                    <a:schemeClr val="tx1"/>
                  </a:solidFill>
                </a:rPr>
                <a:t>商提供可管理的运营支撑系统，产品涉及</a:t>
              </a:r>
              <a:r>
                <a:rPr lang="zh-CN" altLang="zh-CN" sz="3200" dirty="0">
                  <a:solidFill>
                    <a:srgbClr val="C00000"/>
                  </a:solidFill>
                </a:rPr>
                <a:t>业务管理、客户管理、终端管理等、综合办公、</a:t>
              </a:r>
              <a:r>
                <a:rPr lang="en-US" altLang="zh-CN" sz="3200" dirty="0">
                  <a:solidFill>
                    <a:srgbClr val="C00000"/>
                  </a:solidFill>
                </a:rPr>
                <a:t>ERP</a:t>
              </a:r>
              <a:r>
                <a:rPr lang="zh-CN" altLang="zh-CN" sz="3200" dirty="0">
                  <a:solidFill>
                    <a:schemeClr val="tx1"/>
                  </a:solidFill>
                </a:rPr>
                <a:t>等多个领域</a:t>
              </a:r>
              <a:r>
                <a:rPr lang="zh-CN" altLang="zh-CN" sz="3200" dirty="0" smtClean="0">
                  <a:solidFill>
                    <a:schemeClr val="tx1"/>
                  </a:solidFill>
                </a:rPr>
                <a:t>。</a:t>
              </a:r>
              <a:r>
                <a:rPr lang="zh-CN" altLang="en-US" sz="3200" dirty="0" smtClean="0">
                  <a:solidFill>
                    <a:schemeClr val="tx1"/>
                  </a:solidFill>
                </a:rPr>
                <a:t>随着市场业务变化，我们由原来的单一产品提供商，转变为一家以</a:t>
              </a:r>
              <a:r>
                <a:rPr lang="zh-CN" altLang="en-US" sz="3200" dirty="0" smtClean="0">
                  <a:solidFill>
                    <a:srgbClr val="C00000"/>
                  </a:solidFill>
                </a:rPr>
                <a:t>产品定制，集成、服务</a:t>
              </a:r>
              <a:r>
                <a:rPr lang="zh-CN" altLang="en-US" sz="3200" dirty="0" smtClean="0">
                  <a:solidFill>
                    <a:schemeClr val="tx1"/>
                  </a:solidFill>
                </a:rPr>
                <a:t>、综合为一体的产品服务定制提供商。</a:t>
              </a:r>
              <a:endParaRPr lang="en-US" altLang="zh-CN" sz="320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tx1"/>
                  </a:solidFill>
                </a:rPr>
                <a:t>         </a:t>
              </a:r>
              <a:r>
                <a:rPr lang="zh-CN" altLang="zh-CN" sz="3200" dirty="0" smtClean="0">
                  <a:solidFill>
                    <a:schemeClr val="tx1"/>
                  </a:solidFill>
                </a:rPr>
                <a:t>公司</a:t>
              </a:r>
              <a:r>
                <a:rPr lang="zh-CN" altLang="zh-CN" sz="3200" dirty="0">
                  <a:solidFill>
                    <a:schemeClr val="tx1"/>
                  </a:solidFill>
                </a:rPr>
                <a:t>追求与客户的</a:t>
              </a:r>
              <a:r>
                <a:rPr lang="en-US" altLang="zh-CN" sz="3200" dirty="0">
                  <a:solidFill>
                    <a:schemeClr val="tx1"/>
                  </a:solidFill>
                </a:rPr>
                <a:t>"</a:t>
              </a:r>
              <a:r>
                <a:rPr lang="zh-CN" altLang="zh-CN" sz="3200" dirty="0">
                  <a:solidFill>
                    <a:schemeClr val="tx1"/>
                  </a:solidFill>
                </a:rPr>
                <a:t>双赢</a:t>
              </a:r>
              <a:r>
                <a:rPr lang="en-US" altLang="zh-CN" sz="3200" dirty="0">
                  <a:solidFill>
                    <a:schemeClr val="tx1"/>
                  </a:solidFill>
                </a:rPr>
                <a:t>"</a:t>
              </a:r>
              <a:r>
                <a:rPr lang="zh-CN" altLang="zh-CN" sz="3200" dirty="0">
                  <a:solidFill>
                    <a:schemeClr val="tx1"/>
                  </a:solidFill>
                </a:rPr>
                <a:t>。本着</a:t>
              </a:r>
              <a:r>
                <a:rPr lang="en-US" altLang="zh-CN" sz="3200" dirty="0">
                  <a:solidFill>
                    <a:schemeClr val="tx1"/>
                  </a:solidFill>
                </a:rPr>
                <a:t>"</a:t>
              </a:r>
              <a:r>
                <a:rPr lang="zh-CN" altLang="zh-CN" sz="3200" dirty="0">
                  <a:solidFill>
                    <a:srgbClr val="C00000"/>
                  </a:solidFill>
                </a:rPr>
                <a:t>致诚、致精、致远</a:t>
              </a:r>
              <a:r>
                <a:rPr lang="en-US" altLang="zh-CN" sz="3200" dirty="0">
                  <a:solidFill>
                    <a:schemeClr val="tx1"/>
                  </a:solidFill>
                </a:rPr>
                <a:t>"</a:t>
              </a:r>
              <a:r>
                <a:rPr lang="zh-CN" altLang="zh-CN" sz="3200" dirty="0">
                  <a:solidFill>
                    <a:schemeClr val="tx1"/>
                  </a:solidFill>
                </a:rPr>
                <a:t>的企业思想，以严格、认真、规范的管理，全方位保证工程实施与服务的品质。公司为客户提供</a:t>
              </a:r>
              <a:r>
                <a:rPr lang="en-US" altLang="zh-CN" sz="3200" dirty="0">
                  <a:solidFill>
                    <a:schemeClr val="tx1"/>
                  </a:solidFill>
                </a:rPr>
                <a:t>7*24</a:t>
              </a:r>
              <a:r>
                <a:rPr lang="zh-CN" altLang="zh-CN" sz="3200" dirty="0">
                  <a:solidFill>
                    <a:schemeClr val="tx1"/>
                  </a:solidFill>
                </a:rPr>
                <a:t>小时的全方位服务响应，提供远程技术支持，定期回访，重点大客户设立驻地办事处，彻底解决客户的后顾之忧。</a:t>
              </a:r>
              <a:endParaRPr lang="zh-CN" altLang="zh-CN" sz="32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tx1"/>
                  </a:solidFill>
                  <a:sym typeface="+mn-ea"/>
                </a:rPr>
                <a:t>总部地址：北京市海淀区建材城东路</a:t>
              </a:r>
              <a:r>
                <a:rPr lang="en-US" altLang="zh-CN" sz="3200" dirty="0">
                  <a:solidFill>
                    <a:schemeClr val="tx1"/>
                  </a:solidFill>
                  <a:sym typeface="+mn-ea"/>
                </a:rPr>
                <a:t>43</a:t>
              </a:r>
              <a:r>
                <a:rPr lang="zh-CN" altLang="en-US" sz="3200" dirty="0">
                  <a:solidFill>
                    <a:schemeClr val="tx1"/>
                  </a:solidFill>
                  <a:sym typeface="+mn-ea"/>
                </a:rPr>
                <a:t>号程远大厦</a:t>
              </a:r>
              <a:r>
                <a:rPr lang="en-US" altLang="zh-CN" sz="3200" dirty="0">
                  <a:solidFill>
                    <a:schemeClr val="tx1"/>
                  </a:solidFill>
                  <a:sym typeface="+mn-ea"/>
                </a:rPr>
                <a:t>B</a:t>
              </a:r>
              <a:r>
                <a:rPr lang="zh-CN" altLang="en-US" sz="3200" dirty="0">
                  <a:solidFill>
                    <a:schemeClr val="tx1"/>
                  </a:solidFill>
                  <a:sym typeface="+mn-ea"/>
                </a:rPr>
                <a:t>座</a:t>
              </a:r>
              <a:r>
                <a:rPr lang="en-US" altLang="zh-CN" sz="3200" dirty="0">
                  <a:solidFill>
                    <a:schemeClr val="tx1"/>
                  </a:solidFill>
                  <a:sym typeface="+mn-ea"/>
                </a:rPr>
                <a:t>4</a:t>
              </a:r>
              <a:r>
                <a:rPr lang="zh-CN" altLang="en-US" sz="3200" dirty="0">
                  <a:solidFill>
                    <a:schemeClr val="tx1"/>
                  </a:solidFill>
                  <a:sym typeface="+mn-ea"/>
                </a:rPr>
                <a:t>楼</a:t>
              </a:r>
              <a:endParaRPr lang="zh-CN" altLang="en-US" sz="32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tx1"/>
                  </a:solidFill>
                  <a:sym typeface="+mn-ea"/>
                </a:rPr>
                <a:t>公司网站：</a:t>
              </a:r>
              <a:r>
                <a:rPr lang="en-US" altLang="zh-CN" sz="3200" dirty="0">
                  <a:solidFill>
                    <a:schemeClr val="tx1"/>
                  </a:solidFill>
                  <a:sym typeface="+mn-ea"/>
                </a:rPr>
                <a:t>www.byzhh.com</a:t>
              </a:r>
              <a:endParaRPr lang="en-US" altLang="zh-CN" sz="32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tx1"/>
                  </a:solidFill>
                  <a:sym typeface="+mn-ea"/>
                </a:rPr>
                <a:t>电话：</a:t>
              </a:r>
              <a:r>
                <a:rPr lang="en-US" altLang="zh-CN" sz="3200" dirty="0">
                  <a:solidFill>
                    <a:schemeClr val="tx1"/>
                  </a:solidFill>
                  <a:sym typeface="+mn-ea"/>
                </a:rPr>
                <a:t>010-82461468</a:t>
              </a:r>
              <a:endParaRPr lang="en-US" altLang="zh-CN" sz="32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lang="zh-CN" alt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201006301126318554320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21" y="3230"/>
              <a:ext cx="6677" cy="443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2" name="文本框 61"/>
          <p:cNvSpPr txBox="1"/>
          <p:nvPr/>
        </p:nvSpPr>
        <p:spPr>
          <a:xfrm>
            <a:off x="1147729" y="747844"/>
            <a:ext cx="98837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dirty="0" smtClean="0">
                <a:solidFill>
                  <a:srgbClr val="0051A4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四、企业简介</a:t>
            </a:r>
            <a:endParaRPr lang="zh-CN" sz="4000" dirty="0">
              <a:solidFill>
                <a:srgbClr val="0051A4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</a:endParaRPr>
          </a:p>
        </p:txBody>
      </p:sp>
      <p:pic>
        <p:nvPicPr>
          <p:cNvPr id="9" name="图片 8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173" y="2550795"/>
            <a:ext cx="3124200" cy="9448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2068</Words>
  <Application>WPS 演示</Application>
  <PresentationFormat>自定义</PresentationFormat>
  <Paragraphs>187</Paragraphs>
  <Slides>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30" baseType="lpstr">
      <vt:lpstr>Arial</vt:lpstr>
      <vt:lpstr>宋体</vt:lpstr>
      <vt:lpstr>Wingdings</vt:lpstr>
      <vt:lpstr>Arial</vt:lpstr>
      <vt:lpstr>Montserrat</vt:lpstr>
      <vt:lpstr>Lato</vt:lpstr>
      <vt:lpstr>微软雅黑</vt:lpstr>
      <vt:lpstr>Noto Sans CJK SC</vt:lpstr>
      <vt:lpstr>DejaVu Sans</vt:lpstr>
      <vt:lpstr>Calibri</vt:lpstr>
      <vt:lpstr>Noto Mono</vt:lpstr>
      <vt:lpstr>Segoe Print</vt:lpstr>
      <vt:lpstr>Verdana</vt:lpstr>
      <vt:lpstr>微软雅黑</vt:lpstr>
      <vt:lpstr>Impact</vt:lpstr>
      <vt:lpstr>Microsoft YaHei UI</vt:lpstr>
      <vt:lpstr>Segoe UI</vt:lpstr>
      <vt:lpstr>Calibri</vt:lpstr>
      <vt:lpstr>思源黑体 Bold</vt:lpstr>
      <vt:lpstr>黑体</vt:lpstr>
      <vt:lpstr>Wingdings</vt:lpstr>
      <vt:lpstr>仿宋</vt:lpstr>
      <vt:lpstr>Arial Unicode MS</vt:lpstr>
      <vt:lpstr>Default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统信UOS</dc:title>
  <dc:creator>统信软件</dc:creator>
  <cp:lastModifiedBy>Q7.</cp:lastModifiedBy>
  <cp:revision>415</cp:revision>
  <dcterms:created xsi:type="dcterms:W3CDTF">2020-06-10T13:39:00Z</dcterms:created>
  <dcterms:modified xsi:type="dcterms:W3CDTF">2020-09-29T11:22:03Z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